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8" r:id="rId4"/>
    <p:sldMasterId id="2147483943" r:id="rId5"/>
  </p:sldMasterIdLst>
  <p:notesMasterIdLst>
    <p:notesMasterId r:id="rId30"/>
  </p:notesMasterIdLst>
  <p:handoutMasterIdLst>
    <p:handoutMasterId r:id="rId31"/>
  </p:handoutMasterIdLst>
  <p:sldIdLst>
    <p:sldId id="289" r:id="rId6"/>
    <p:sldId id="297" r:id="rId7"/>
    <p:sldId id="318" r:id="rId8"/>
    <p:sldId id="319" r:id="rId9"/>
    <p:sldId id="316" r:id="rId10"/>
    <p:sldId id="320" r:id="rId11"/>
    <p:sldId id="317" r:id="rId12"/>
    <p:sldId id="310" r:id="rId13"/>
    <p:sldId id="291" r:id="rId14"/>
    <p:sldId id="293" r:id="rId15"/>
    <p:sldId id="321" r:id="rId16"/>
    <p:sldId id="294" r:id="rId17"/>
    <p:sldId id="311" r:id="rId18"/>
    <p:sldId id="292" r:id="rId19"/>
    <p:sldId id="298" r:id="rId20"/>
    <p:sldId id="322" r:id="rId21"/>
    <p:sldId id="312" r:id="rId22"/>
    <p:sldId id="300" r:id="rId23"/>
    <p:sldId id="301" r:id="rId24"/>
    <p:sldId id="313" r:id="rId25"/>
    <p:sldId id="305" r:id="rId26"/>
    <p:sldId id="315" r:id="rId27"/>
    <p:sldId id="324" r:id="rId28"/>
    <p:sldId id="323" r:id="rId29"/>
  </p:sldIdLst>
  <p:sldSz cx="9144000" cy="5143500" type="screen16x9"/>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350561-F68F-5D4B-8236-CE39D3A404F4}">
          <p14:sldIdLst>
            <p14:sldId id="289"/>
            <p14:sldId id="297"/>
            <p14:sldId id="318"/>
            <p14:sldId id="319"/>
            <p14:sldId id="316"/>
            <p14:sldId id="320"/>
            <p14:sldId id="317"/>
            <p14:sldId id="310"/>
            <p14:sldId id="291"/>
            <p14:sldId id="293"/>
            <p14:sldId id="321"/>
            <p14:sldId id="294"/>
            <p14:sldId id="311"/>
            <p14:sldId id="292"/>
            <p14:sldId id="298"/>
            <p14:sldId id="322"/>
            <p14:sldId id="312"/>
            <p14:sldId id="300"/>
            <p14:sldId id="301"/>
            <p14:sldId id="313"/>
            <p14:sldId id="305"/>
            <p14:sldId id="315"/>
            <p14:sldId id="324"/>
            <p14:sldId id="323"/>
          </p14:sldIdLst>
        </p14:section>
      </p14:sectionLst>
    </p:ext>
    <p:ext uri="{EFAFB233-063F-42B5-8137-9DF3F51BA10A}">
      <p15:sldGuideLst xmlns:p15="http://schemas.microsoft.com/office/powerpoint/2012/main">
        <p15:guide id="1" orient="horz" pos="789" userDrawn="1">
          <p15:clr>
            <a:srgbClr val="A4A3A4"/>
          </p15:clr>
        </p15:guide>
        <p15:guide id="2" orient="horz" pos="2608" userDrawn="1">
          <p15:clr>
            <a:srgbClr val="A4A3A4"/>
          </p15:clr>
        </p15:guide>
        <p15:guide id="3" orient="horz" pos="3024" userDrawn="1">
          <p15:clr>
            <a:srgbClr val="A4A3A4"/>
          </p15:clr>
        </p15:guide>
        <p15:guide id="4" orient="horz" pos="1637" userDrawn="1">
          <p15:clr>
            <a:srgbClr val="A4A3A4"/>
          </p15:clr>
        </p15:guide>
        <p15:guide id="5" orient="horz" pos="215" userDrawn="1">
          <p15:clr>
            <a:srgbClr val="A4A3A4"/>
          </p15:clr>
        </p15:guide>
        <p15:guide id="6" orient="horz" pos="1103" userDrawn="1">
          <p15:clr>
            <a:srgbClr val="A4A3A4"/>
          </p15:clr>
        </p15:guide>
        <p15:guide id="7" orient="horz" pos="401" userDrawn="1">
          <p15:clr>
            <a:srgbClr val="A4A3A4"/>
          </p15:clr>
        </p15:guide>
        <p15:guide id="8" orient="horz" pos="2954" userDrawn="1">
          <p15:clr>
            <a:srgbClr val="A4A3A4"/>
          </p15:clr>
        </p15:guide>
        <p15:guide id="9" orient="horz" pos="173" userDrawn="1">
          <p15:clr>
            <a:srgbClr val="A4A3A4"/>
          </p15:clr>
        </p15:guide>
        <p15:guide id="10" pos="175" userDrawn="1">
          <p15:clr>
            <a:srgbClr val="A4A3A4"/>
          </p15:clr>
        </p15:guide>
        <p15:guide id="11" pos="5590" userDrawn="1">
          <p15:clr>
            <a:srgbClr val="A4A3A4"/>
          </p15:clr>
        </p15:guide>
        <p15:guide id="12" pos="2880" userDrawn="1">
          <p15:clr>
            <a:srgbClr val="A4A3A4"/>
          </p15:clr>
        </p15:guide>
        <p15:guide id="13" pos="776" userDrawn="1">
          <p15:clr>
            <a:srgbClr val="A4A3A4"/>
          </p15:clr>
        </p15:guide>
        <p15:guide id="14" pos="1411" userDrawn="1">
          <p15:clr>
            <a:srgbClr val="A4A3A4"/>
          </p15:clr>
        </p15:guide>
        <p15:guide id="15" pos="5287" userDrawn="1">
          <p15:clr>
            <a:srgbClr val="A4A3A4"/>
          </p15:clr>
        </p15:guide>
        <p15:guide id="16" pos="346" userDrawn="1">
          <p15:clr>
            <a:srgbClr val="A4A3A4"/>
          </p15:clr>
        </p15:guide>
        <p15:guide id="17" pos="4090" userDrawn="1">
          <p15:clr>
            <a:srgbClr val="A4A3A4"/>
          </p15:clr>
        </p15:guide>
      </p15:sldGuideLst>
    </p:ext>
    <p:ext uri="{2D200454-40CA-4A62-9FC3-DE9A4176ACB9}">
      <p15:notesGuideLst xmlns:p15="http://schemas.microsoft.com/office/powerpoint/2012/main">
        <p15:guide id="1" orient="horz" pos="2592" userDrawn="1">
          <p15:clr>
            <a:srgbClr val="A4A3A4"/>
          </p15:clr>
        </p15:guide>
        <p15:guide id="2" orient="horz" pos="5542" userDrawn="1">
          <p15:clr>
            <a:srgbClr val="A4A3A4"/>
          </p15:clr>
        </p15:guide>
        <p15:guide id="3" orient="horz" pos="5777" userDrawn="1">
          <p15:clr>
            <a:srgbClr val="A4A3A4"/>
          </p15:clr>
        </p15:guide>
        <p15:guide id="4" pos="286" userDrawn="1">
          <p15:clr>
            <a:srgbClr val="A4A3A4"/>
          </p15:clr>
        </p15:guide>
        <p15:guide id="5" pos="403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62D0"/>
    <a:srgbClr val="052049"/>
    <a:srgbClr val="90BD31"/>
    <a:srgbClr val="18A3AC"/>
    <a:srgbClr val="178CCB"/>
    <a:srgbClr val="000000"/>
    <a:srgbClr val="EC1848"/>
    <a:srgbClr val="F48024"/>
    <a:srgbClr val="E8E7DE"/>
    <a:srgbClr val="F5F0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98C260-70E6-492A-8AC5-8DD2B2669B87}" v="4" dt="2024-06-07T23:33:41.6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67" autoAdjust="0"/>
    <p:restoredTop sz="79973" autoAdjust="0"/>
  </p:normalViewPr>
  <p:slideViewPr>
    <p:cSldViewPr snapToGrid="0" showGuides="1">
      <p:cViewPr>
        <p:scale>
          <a:sx n="142" d="100"/>
          <a:sy n="142" d="100"/>
        </p:scale>
        <p:origin x="688" y="120"/>
      </p:cViewPr>
      <p:guideLst>
        <p:guide orient="horz" pos="789"/>
        <p:guide orient="horz" pos="2608"/>
        <p:guide orient="horz" pos="3024"/>
        <p:guide orient="horz" pos="1637"/>
        <p:guide orient="horz" pos="215"/>
        <p:guide orient="horz" pos="1103"/>
        <p:guide orient="horz" pos="401"/>
        <p:guide orient="horz" pos="2954"/>
        <p:guide orient="horz" pos="173"/>
        <p:guide pos="175"/>
        <p:guide pos="5590"/>
        <p:guide pos="2880"/>
        <p:guide pos="776"/>
        <p:guide pos="1411"/>
        <p:guide pos="5287"/>
        <p:guide pos="346"/>
        <p:guide pos="4090"/>
      </p:guideLst>
    </p:cSldViewPr>
  </p:slideViewPr>
  <p:outlineViewPr>
    <p:cViewPr>
      <p:scale>
        <a:sx n="33" d="100"/>
        <a:sy n="33" d="100"/>
      </p:scale>
      <p:origin x="0" y="0"/>
    </p:cViewPr>
  </p:outlineViewPr>
  <p:notesTextViewPr>
    <p:cViewPr>
      <p:scale>
        <a:sx n="95" d="100"/>
        <a:sy n="95" d="100"/>
      </p:scale>
      <p:origin x="0" y="0"/>
    </p:cViewPr>
  </p:notesTextViewPr>
  <p:sorterViewPr>
    <p:cViewPr>
      <p:scale>
        <a:sx n="71" d="100"/>
        <a:sy n="71" d="100"/>
      </p:scale>
      <p:origin x="0" y="0"/>
    </p:cViewPr>
  </p:sorterViewPr>
  <p:notesViewPr>
    <p:cSldViewPr snapToGrid="0">
      <p:cViewPr>
        <p:scale>
          <a:sx n="108" d="100"/>
          <a:sy n="108" d="100"/>
        </p:scale>
        <p:origin x="2576" y="-240"/>
      </p:cViewPr>
      <p:guideLst>
        <p:guide orient="horz" pos="2592"/>
        <p:guide orient="horz" pos="5542"/>
        <p:guide orient="horz" pos="5777"/>
        <p:guide pos="286"/>
        <p:guide pos="403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 Vincent" clId="Web-{D398C260-70E6-492A-8AC5-8DD2B2669B87}"/>
    <pc:docChg chg="addSld delSld">
      <pc:chgData name="Marc Vincent" userId="" providerId="" clId="Web-{D398C260-70E6-492A-8AC5-8DD2B2669B87}" dt="2024-06-07T23:33:41.690" v="3"/>
      <pc:docMkLst>
        <pc:docMk/>
      </pc:docMkLst>
      <pc:sldChg chg="del">
        <pc:chgData name="Marc Vincent" userId="" providerId="" clId="Web-{D398C260-70E6-492A-8AC5-8DD2B2669B87}" dt="2024-06-07T23:33:41.690" v="3"/>
        <pc:sldMkLst>
          <pc:docMk/>
          <pc:sldMk cId="543433178" sldId="289"/>
        </pc:sldMkLst>
      </pc:sldChg>
      <pc:sldChg chg="new del">
        <pc:chgData name="Marc Vincent" userId="" providerId="" clId="Web-{D398C260-70E6-492A-8AC5-8DD2B2669B87}" dt="2024-06-07T23:33:30.517" v="2"/>
        <pc:sldMkLst>
          <pc:docMk/>
          <pc:sldMk cId="651748649" sldId="290"/>
        </pc:sldMkLst>
      </pc:sldChg>
    </pc:docChg>
  </pc:docChgLst>
  <pc:docChgLst>
    <pc:chgData name="Jonathan Menendez" clId="Web-{CF0FD079-902A-4D5D-90B2-3EB9D2BD7628}"/>
    <pc:docChg chg="addSld modSld">
      <pc:chgData name="Jonathan Menendez" userId="" providerId="" clId="Web-{CF0FD079-902A-4D5D-90B2-3EB9D2BD7628}" dt="2024-04-17T11:13:03.667" v="2"/>
      <pc:docMkLst>
        <pc:docMk/>
      </pc:docMkLst>
      <pc:sldChg chg="addSp delSp modSp mod modClrScheme chgLayout">
        <pc:chgData name="Jonathan Menendez" userId="" providerId="" clId="Web-{CF0FD079-902A-4D5D-90B2-3EB9D2BD7628}" dt="2024-04-17T11:07:24.476" v="1"/>
        <pc:sldMkLst>
          <pc:docMk/>
          <pc:sldMk cId="2154914541" sldId="277"/>
        </pc:sldMkLst>
        <pc:spChg chg="mod ord">
          <ac:chgData name="Jonathan Menendez" userId="" providerId="" clId="Web-{CF0FD079-902A-4D5D-90B2-3EB9D2BD7628}" dt="2024-04-17T11:07:24.476" v="1"/>
          <ac:spMkLst>
            <pc:docMk/>
            <pc:sldMk cId="2154914541" sldId="277"/>
            <ac:spMk id="2" creationId="{EA2C5C1B-281B-8E40-AE3B-01687C427CF5}"/>
          </ac:spMkLst>
        </pc:spChg>
        <pc:spChg chg="add del mod ord">
          <ac:chgData name="Jonathan Menendez" userId="" providerId="" clId="Web-{CF0FD079-902A-4D5D-90B2-3EB9D2BD7628}" dt="2024-04-17T11:07:24.476" v="1"/>
          <ac:spMkLst>
            <pc:docMk/>
            <pc:sldMk cId="2154914541" sldId="277"/>
            <ac:spMk id="3" creationId="{04DEAA18-E19F-4AC3-4125-C7A732218FDC}"/>
          </ac:spMkLst>
        </pc:spChg>
        <pc:spChg chg="mod ord">
          <ac:chgData name="Jonathan Menendez" userId="" providerId="" clId="Web-{CF0FD079-902A-4D5D-90B2-3EB9D2BD7628}" dt="2024-04-17T11:07:24.476" v="1"/>
          <ac:spMkLst>
            <pc:docMk/>
            <pc:sldMk cId="2154914541" sldId="277"/>
            <ac:spMk id="4" creationId="{C8CB38CF-9FDE-7947-B8D0-17938F8ED68F}"/>
          </ac:spMkLst>
        </pc:spChg>
        <pc:spChg chg="mod ord">
          <ac:chgData name="Jonathan Menendez" userId="" providerId="" clId="Web-{CF0FD079-902A-4D5D-90B2-3EB9D2BD7628}" dt="2024-04-17T11:07:24.476" v="1"/>
          <ac:spMkLst>
            <pc:docMk/>
            <pc:sldMk cId="2154914541" sldId="277"/>
            <ac:spMk id="5" creationId="{E3E096C0-A652-6C4B-BABD-F955B605F28D}"/>
          </ac:spMkLst>
        </pc:spChg>
      </pc:sldChg>
      <pc:sldChg chg="new">
        <pc:chgData name="Jonathan Menendez" userId="" providerId="" clId="Web-{CF0FD079-902A-4D5D-90B2-3EB9D2BD7628}" dt="2024-04-17T11:13:03.667" v="2"/>
        <pc:sldMkLst>
          <pc:docMk/>
          <pc:sldMk cId="543433178" sldId="289"/>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44" name="Straight Connector 43"/>
          <p:cNvCxnSpPr/>
          <p:nvPr/>
        </p:nvCxnSpPr>
        <p:spPr>
          <a:xfrm>
            <a:off x="455585" y="8795705"/>
            <a:ext cx="5943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Slide Number Placeholder 6"/>
          <p:cNvSpPr>
            <a:spLocks noGrp="1"/>
          </p:cNvSpPr>
          <p:nvPr>
            <p:ph type="sldNum" sz="quarter" idx="3"/>
          </p:nvPr>
        </p:nvSpPr>
        <p:spPr>
          <a:xfrm>
            <a:off x="403350" y="8880855"/>
            <a:ext cx="281232" cy="105317"/>
          </a:xfrm>
          <a:prstGeom prst="rect">
            <a:avLst/>
          </a:prstGeom>
        </p:spPr>
        <p:txBody>
          <a:bodyPr vert="horz" wrap="square" lIns="0" tIns="0" rIns="0" bIns="0" rtlCol="0" anchor="b" anchorCtr="0"/>
          <a:lstStyle>
            <a:lvl1pPr marL="0" algn="l" defTabSz="914400" rtl="0" eaLnBrk="1" latinLnBrk="0" hangingPunct="1">
              <a:defRPr lang="en-US" sz="800" kern="1200" smtClean="0">
                <a:solidFill>
                  <a:schemeClr val="tx1"/>
                </a:solidFill>
                <a:latin typeface="+mn-lt"/>
                <a:ea typeface="+mn-ea"/>
                <a:cs typeface="+mn-cs"/>
              </a:defRPr>
            </a:lvl1pPr>
          </a:lstStyle>
          <a:p>
            <a:pPr algn="r"/>
            <a:fld id="{111E5896-917A-4035-A860-408E1EC3CD51}" type="slidenum">
              <a:rPr lang="en-US">
                <a:solidFill>
                  <a:srgbClr val="052049"/>
                </a:solidFill>
                <a:latin typeface="Arial" panose="020B0604020202020204" pitchFamily="34" charset="0"/>
                <a:cs typeface="Arial" panose="020B0604020202020204" pitchFamily="34" charset="0"/>
              </a:rPr>
              <a:pPr algn="r"/>
              <a:t>‹#›</a:t>
            </a:fld>
            <a:endParaRPr lang="en-US" dirty="0">
              <a:solidFill>
                <a:srgbClr val="052049"/>
              </a:solidFill>
              <a:latin typeface="Arial" panose="020B0604020202020204" pitchFamily="34" charset="0"/>
              <a:cs typeface="Arial" panose="020B0604020202020204" pitchFamily="34" charset="0"/>
            </a:endParaRPr>
          </a:p>
        </p:txBody>
      </p:sp>
      <p:pic>
        <p:nvPicPr>
          <p:cNvPr id="20"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02407" y="8866372"/>
            <a:ext cx="599982" cy="29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2"/>
          </p:nvPr>
        </p:nvSpPr>
        <p:spPr>
          <a:xfrm>
            <a:off x="636536" y="8821324"/>
            <a:ext cx="2971800" cy="131586"/>
          </a:xfrm>
          <a:prstGeom prst="rect">
            <a:avLst/>
          </a:prstGeom>
        </p:spPr>
        <p:txBody>
          <a:bodyPr vert="horz" lIns="91440" tIns="45720" rIns="91440" bIns="45720" rtlCol="0" anchor="t"/>
          <a:lstStyle>
            <a:lvl1pPr algn="l">
              <a:defRPr sz="1200"/>
            </a:lvl1pPr>
          </a:lstStyle>
          <a:p>
            <a:r>
              <a:rPr lang="en-US" sz="800" dirty="0">
                <a:solidFill>
                  <a:srgbClr val="052049"/>
                </a:solidFill>
                <a:latin typeface="Arial" panose="020B0604020202020204" pitchFamily="34" charset="0"/>
              </a:rPr>
              <a:t>| [footer text here]</a:t>
            </a:r>
          </a:p>
        </p:txBody>
      </p:sp>
    </p:spTree>
    <p:extLst>
      <p:ext uri="{BB962C8B-B14F-4D97-AF65-F5344CB8AC3E}">
        <p14:creationId xmlns:p14="http://schemas.microsoft.com/office/powerpoint/2010/main" val="182832942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12750" y="400050"/>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41268" y="4080297"/>
            <a:ext cx="5961120" cy="4480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9" name="Straight Connector 28"/>
          <p:cNvCxnSpPr/>
          <p:nvPr/>
        </p:nvCxnSpPr>
        <p:spPr>
          <a:xfrm>
            <a:off x="455585" y="8795705"/>
            <a:ext cx="5943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407" y="8866372"/>
            <a:ext cx="599982" cy="29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6"/>
          <p:cNvSpPr>
            <a:spLocks noGrp="1"/>
          </p:cNvSpPr>
          <p:nvPr>
            <p:ph type="sldNum" sz="quarter" idx="5"/>
          </p:nvPr>
        </p:nvSpPr>
        <p:spPr>
          <a:xfrm>
            <a:off x="403350" y="8880855"/>
            <a:ext cx="281232" cy="105317"/>
          </a:xfrm>
          <a:prstGeom prst="rect">
            <a:avLst/>
          </a:prstGeom>
        </p:spPr>
        <p:txBody>
          <a:bodyPr vert="horz" wrap="square" lIns="0" tIns="0" rIns="0" bIns="0" rtlCol="0" anchor="b" anchorCtr="0"/>
          <a:lstStyle>
            <a:lvl1pPr marL="0" algn="l" defTabSz="914400" rtl="0" eaLnBrk="1" latinLnBrk="0" hangingPunct="1">
              <a:defRPr lang="en-US" sz="800" b="0" i="0" kern="1200" smtClean="0">
                <a:solidFill>
                  <a:schemeClr val="tx1"/>
                </a:solidFill>
                <a:latin typeface="Arial" panose="020B0604020202020204" pitchFamily="34" charset="0"/>
                <a:ea typeface="+mn-ea"/>
                <a:cs typeface="Arial" panose="020B0604020202020204" pitchFamily="34" charset="0"/>
              </a:defRPr>
            </a:lvl1pPr>
          </a:lstStyle>
          <a:p>
            <a:pPr algn="r"/>
            <a:fld id="{111E5896-917A-4035-A860-408E1EC3CD51}" type="slidenum">
              <a:rPr lang="en-US" smtClean="0">
                <a:solidFill>
                  <a:srgbClr val="052049"/>
                </a:solidFill>
              </a:rPr>
              <a:pPr algn="r"/>
              <a:t>‹#›</a:t>
            </a:fld>
            <a:endParaRPr lang="en-US" dirty="0">
              <a:solidFill>
                <a:srgbClr val="052049"/>
              </a:solidFill>
            </a:endParaRPr>
          </a:p>
        </p:txBody>
      </p:sp>
      <p:sp>
        <p:nvSpPr>
          <p:cNvPr id="10" name="Footer Placeholder 3"/>
          <p:cNvSpPr>
            <a:spLocks noGrp="1"/>
          </p:cNvSpPr>
          <p:nvPr>
            <p:ph type="ftr" sz="quarter" idx="4"/>
          </p:nvPr>
        </p:nvSpPr>
        <p:spPr>
          <a:xfrm>
            <a:off x="636536" y="8821324"/>
            <a:ext cx="2971800" cy="131586"/>
          </a:xfrm>
          <a:prstGeom prst="rect">
            <a:avLst/>
          </a:prstGeom>
        </p:spPr>
        <p:txBody>
          <a:bodyPr vert="horz" lIns="91440" tIns="45720" rIns="91440" bIns="45720" rtlCol="0" anchor="t"/>
          <a:lstStyle>
            <a:lvl1pPr algn="l">
              <a:defRPr sz="1200" b="0" i="0">
                <a:latin typeface="Arial" panose="020B0604020202020204" pitchFamily="34" charset="0"/>
              </a:defRPr>
            </a:lvl1pPr>
          </a:lstStyle>
          <a:p>
            <a:r>
              <a:rPr lang="en-US" sz="800" dirty="0">
                <a:solidFill>
                  <a:srgbClr val="052049"/>
                </a:solidFill>
              </a:rPr>
              <a:t>| [footer text here]</a:t>
            </a:r>
          </a:p>
        </p:txBody>
      </p:sp>
      <p:sp>
        <p:nvSpPr>
          <p:cNvPr id="2" name="Date Placeholder 1"/>
          <p:cNvSpPr>
            <a:spLocks noGrp="1"/>
          </p:cNvSpPr>
          <p:nvPr>
            <p:ph type="dt" idx="1"/>
          </p:nvPr>
        </p:nvSpPr>
        <p:spPr>
          <a:xfrm>
            <a:off x="3884613" y="3"/>
            <a:ext cx="2971800" cy="466725"/>
          </a:xfrm>
          <a:prstGeom prst="rect">
            <a:avLst/>
          </a:prstGeom>
        </p:spPr>
        <p:txBody>
          <a:bodyPr vert="horz" lIns="91440" tIns="45720" rIns="91440" bIns="45720" rtlCol="0"/>
          <a:lstStyle>
            <a:lvl1pPr algn="r">
              <a:defRPr sz="1200" b="0" i="0">
                <a:latin typeface="Arial" panose="020B0604020202020204" pitchFamily="34" charset="0"/>
              </a:defRPr>
            </a:lvl1pPr>
          </a:lstStyle>
          <a:p>
            <a:fld id="{EF798EC2-7587-174C-8F9B-BEC1CFBF2B9A}" type="datetimeFigureOut">
              <a:rPr lang="en-US" smtClean="0"/>
              <a:pPr/>
              <a:t>10/1/24</a:t>
            </a:fld>
            <a:endParaRPr lang="en-US" dirty="0"/>
          </a:p>
        </p:txBody>
      </p:sp>
    </p:spTree>
    <p:extLst>
      <p:ext uri="{BB962C8B-B14F-4D97-AF65-F5344CB8AC3E}">
        <p14:creationId xmlns:p14="http://schemas.microsoft.com/office/powerpoint/2010/main" val="450748310"/>
      </p:ext>
    </p:extLst>
  </p:cSld>
  <p:clrMap bg1="lt1" tx1="dk1" bg2="lt2" tx2="dk2" accent1="accent1" accent2="accent2" accent3="accent3" accent4="accent4" accent5="accent5" accent6="accent6" hlink="hlink" folHlink="folHlink"/>
  <p:hf hdr="0" dt="0"/>
  <p:notesStyle>
    <a:lvl1pPr marL="114300" indent="-114300" algn="l" defTabSz="914400" rtl="0" eaLnBrk="1" latinLnBrk="0" hangingPunct="1">
      <a:spcBef>
        <a:spcPts val="800"/>
      </a:spcBef>
      <a:buClr>
        <a:srgbClr val="178CCB"/>
      </a:buClr>
      <a:buFont typeface="Arial" pitchFamily="34" charset="0"/>
      <a:buChar char="•"/>
      <a:defRPr sz="1200" b="0" i="0" kern="1200">
        <a:solidFill>
          <a:srgbClr val="052049"/>
        </a:solidFill>
        <a:latin typeface="Arial" panose="020B0604020202020204" pitchFamily="34" charset="0"/>
        <a:ea typeface="+mn-ea"/>
        <a:cs typeface="Arial" panose="020B0604020202020204" pitchFamily="34" charset="0"/>
      </a:defRPr>
    </a:lvl1pPr>
    <a:lvl2pPr marL="285750" indent="-112713" algn="l" defTabSz="914400" rtl="0" eaLnBrk="1" latinLnBrk="0" hangingPunct="1">
      <a:spcBef>
        <a:spcPts val="200"/>
      </a:spcBef>
      <a:buClr>
        <a:srgbClr val="178CCB"/>
      </a:buClr>
      <a:buFont typeface="Arial" pitchFamily="34" charset="0"/>
      <a:buChar char="•"/>
      <a:defRPr sz="1100" b="0" i="0" kern="1200">
        <a:solidFill>
          <a:srgbClr val="052049"/>
        </a:solidFill>
        <a:latin typeface="Arial" panose="020B0604020202020204" pitchFamily="34" charset="0"/>
        <a:ea typeface="+mn-ea"/>
        <a:cs typeface="Arial" panose="020B0604020202020204" pitchFamily="34" charset="0"/>
      </a:defRPr>
    </a:lvl2pPr>
    <a:lvl3pPr marL="403225" indent="-117475" algn="l" defTabSz="914400" rtl="0" eaLnBrk="1" latinLnBrk="0" hangingPunct="1">
      <a:spcBef>
        <a:spcPts val="200"/>
      </a:spcBef>
      <a:buClr>
        <a:srgbClr val="178CCB"/>
      </a:buClr>
      <a:buFont typeface="Arial" pitchFamily="34" charset="0"/>
      <a:buChar char="•"/>
      <a:defRPr sz="1050" b="0" i="0" kern="1200">
        <a:solidFill>
          <a:srgbClr val="052049"/>
        </a:solidFill>
        <a:latin typeface="Arial" panose="020B0604020202020204" pitchFamily="34" charset="0"/>
        <a:ea typeface="+mn-ea"/>
        <a:cs typeface="Arial" panose="020B0604020202020204" pitchFamily="34" charset="0"/>
      </a:defRPr>
    </a:lvl3pPr>
    <a:lvl4pPr marL="569913" indent="-112713" algn="l" defTabSz="914400" rtl="0" eaLnBrk="1" latinLnBrk="0" hangingPunct="1">
      <a:spcBef>
        <a:spcPts val="200"/>
      </a:spcBef>
      <a:buClr>
        <a:srgbClr val="178CCB"/>
      </a:buClr>
      <a:buFont typeface="Arial" pitchFamily="34" charset="0"/>
      <a:buChar char="•"/>
      <a:defRPr sz="1050" b="0" i="0" kern="1200">
        <a:solidFill>
          <a:srgbClr val="052049"/>
        </a:solidFill>
        <a:latin typeface="Arial" panose="020B0604020202020204" pitchFamily="34" charset="0"/>
        <a:ea typeface="+mn-ea"/>
        <a:cs typeface="Arial" panose="020B0604020202020204" pitchFamily="34" charset="0"/>
      </a:defRPr>
    </a:lvl4pPr>
    <a:lvl5pPr marL="457200" indent="114300" algn="l" defTabSz="914400" rtl="0" eaLnBrk="1" latinLnBrk="0" hangingPunct="1">
      <a:buFont typeface="Arial" pitchFamily="34" charset="0"/>
      <a:buChar char="•"/>
      <a:defRPr sz="1050" kern="1200">
        <a:solidFill>
          <a:schemeClr val="tx1"/>
        </a:solidFill>
        <a:latin typeface="+mn-lt"/>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34687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7B2B0-D683-AADC-A842-F55734946F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BD3967-C879-9762-E14F-DB137AEB92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E93EDE-227E-B09F-D8A5-651E72A77094}"/>
              </a:ext>
            </a:extLst>
          </p:cNvPr>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a:extLst>
              <a:ext uri="{FF2B5EF4-FFF2-40B4-BE49-F238E27FC236}">
                <a16:creationId xmlns:a16="http://schemas.microsoft.com/office/drawing/2014/main" id="{B7FD87E8-83E8-ECF1-C014-13D2144DC047}"/>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11</a:t>
            </a:fld>
            <a:endParaRPr lang="en-US" dirty="0">
              <a:solidFill>
                <a:srgbClr val="052049"/>
              </a:solidFill>
            </a:endParaRPr>
          </a:p>
        </p:txBody>
      </p:sp>
      <p:sp>
        <p:nvSpPr>
          <p:cNvPr id="5" name="Footer Placeholder 4">
            <a:extLst>
              <a:ext uri="{FF2B5EF4-FFF2-40B4-BE49-F238E27FC236}">
                <a16:creationId xmlns:a16="http://schemas.microsoft.com/office/drawing/2014/main" id="{85C7B399-E8C8-1841-3E6C-949942818A3F}"/>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951245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part explains the steps taken to use a network of protein interactions to find new genes that might be linked to traits or diseases. It starts by connecting genes to traits, spreads this information through the network, groups similar genes together, and then identifies the most important gene groups.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12</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409342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13</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086045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tree shows how different traits or diseases are related based on the genes they share. By looking at how these traits group together, scientists can see which traits might have similar genetic causes. The heatmap highlights how these groups of traits fall into different categories, like measurements, diseases, or other characteristics.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14</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288242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15</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810713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F7AA2-8412-6237-206B-3650181F29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12EFC2-78AE-61FF-7D25-33ACE7FB80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ACA57-9339-5595-87A2-A0B1D6B8FB68}"/>
              </a:ext>
            </a:extLst>
          </p:cNvPr>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endParaRPr lang="en-US" dirty="0"/>
          </a:p>
        </p:txBody>
      </p:sp>
      <p:sp>
        <p:nvSpPr>
          <p:cNvPr id="4" name="Slide Number Placeholder 3">
            <a:extLst>
              <a:ext uri="{FF2B5EF4-FFF2-40B4-BE49-F238E27FC236}">
                <a16:creationId xmlns:a16="http://schemas.microsoft.com/office/drawing/2014/main" id="{73652BF6-4E0B-4FA6-D39D-85609375F2BC}"/>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16</a:t>
            </a:fld>
            <a:endParaRPr lang="en-US" dirty="0">
              <a:solidFill>
                <a:srgbClr val="052049"/>
              </a:solidFill>
            </a:endParaRPr>
          </a:p>
        </p:txBody>
      </p:sp>
      <p:sp>
        <p:nvSpPr>
          <p:cNvPr id="5" name="Footer Placeholder 4">
            <a:extLst>
              <a:ext uri="{FF2B5EF4-FFF2-40B4-BE49-F238E27FC236}">
                <a16:creationId xmlns:a16="http://schemas.microsoft.com/office/drawing/2014/main" id="{56DFF866-F844-C125-701F-7DDB9E1D688E}"/>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371654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17</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46045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18</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69335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1D35"/>
                </a:solidFill>
                <a:effectLst/>
                <a:latin typeface="Google Sans"/>
              </a:rPr>
              <a:t>Polyubiquitination</a:t>
            </a:r>
            <a:r>
              <a:rPr lang="en-US" b="0" i="0" dirty="0">
                <a:solidFill>
                  <a:srgbClr val="001D35"/>
                </a:solidFill>
                <a:effectLst/>
                <a:latin typeface="Google Sans"/>
              </a:rPr>
              <a:t> is a </a:t>
            </a:r>
            <a:r>
              <a:rPr lang="en-US" b="1" i="0" dirty="0">
                <a:solidFill>
                  <a:srgbClr val="001D35"/>
                </a:solidFill>
                <a:effectLst/>
                <a:latin typeface="Google Sans"/>
              </a:rPr>
              <a:t>post-translational modification (PTM) </a:t>
            </a:r>
            <a:r>
              <a:rPr lang="en-US" b="0" i="0" dirty="0">
                <a:solidFill>
                  <a:srgbClr val="001D35"/>
                </a:solidFill>
                <a:effectLst/>
                <a:latin typeface="Google Sans"/>
              </a:rPr>
              <a:t>that occurs when multiple ubiquitin molecules are attached to a single lysine residue on a protein substrate. </a:t>
            </a:r>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19</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072116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20</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00549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3D049-098C-BEB6-3A5B-A83DDCF69E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D67F43-143C-DC2C-180F-9A2321B79E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DB704F-0BCE-B28A-EB01-072527A7765E}"/>
              </a:ext>
            </a:extLst>
          </p:cNvPr>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a:extLst>
              <a:ext uri="{FF2B5EF4-FFF2-40B4-BE49-F238E27FC236}">
                <a16:creationId xmlns:a16="http://schemas.microsoft.com/office/drawing/2014/main" id="{CA6ACA5B-F2BA-0559-E389-F9141745E758}"/>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3</a:t>
            </a:fld>
            <a:endParaRPr lang="en-US" dirty="0">
              <a:solidFill>
                <a:srgbClr val="052049"/>
              </a:solidFill>
            </a:endParaRPr>
          </a:p>
        </p:txBody>
      </p:sp>
      <p:sp>
        <p:nvSpPr>
          <p:cNvPr id="5" name="Footer Placeholder 4">
            <a:extLst>
              <a:ext uri="{FF2B5EF4-FFF2-40B4-BE49-F238E27FC236}">
                <a16:creationId xmlns:a16="http://schemas.microsoft.com/office/drawing/2014/main" id="{BD5B9F1D-7048-1802-9067-D4CE4D66B3DE}"/>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845057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arding"/>
              </a:rPr>
              <a:t>Shared modules as a network, nodes are gene modules associated with different immune-related traits colored blue or red for the two trait subgroups; edges represent a high degree of overlap at the gene level (Jaccard index &gt; 0.7). </a:t>
            </a:r>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21</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107550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22</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575702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F2D33-4B20-DE29-F97D-92E4D120C3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CC447-ABD3-8D34-7F82-EEE1C837AB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BDF94C-38F2-C13F-4C85-217751B979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578C3D-F896-0342-FA90-B088C7AC0271}"/>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23</a:t>
            </a:fld>
            <a:endParaRPr lang="en-US" dirty="0">
              <a:solidFill>
                <a:srgbClr val="052049"/>
              </a:solidFill>
            </a:endParaRPr>
          </a:p>
        </p:txBody>
      </p:sp>
      <p:sp>
        <p:nvSpPr>
          <p:cNvPr id="5" name="Footer Placeholder 4">
            <a:extLst>
              <a:ext uri="{FF2B5EF4-FFF2-40B4-BE49-F238E27FC236}">
                <a16:creationId xmlns:a16="http://schemas.microsoft.com/office/drawing/2014/main" id="{39901EA3-0DEC-EBF1-82C3-499950F94ABB}"/>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381038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9CA79-0AD4-F919-BFA4-2C6701AA10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92A83D-B3E5-574E-73C9-52D4C288A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988DA9-581F-3ACF-CFB7-B7AF3B21AD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ACCD7E-3886-9502-A82A-E4F4502A9EEE}"/>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24</a:t>
            </a:fld>
            <a:endParaRPr lang="en-US" dirty="0">
              <a:solidFill>
                <a:srgbClr val="052049"/>
              </a:solidFill>
            </a:endParaRPr>
          </a:p>
        </p:txBody>
      </p:sp>
      <p:sp>
        <p:nvSpPr>
          <p:cNvPr id="5" name="Footer Placeholder 4">
            <a:extLst>
              <a:ext uri="{FF2B5EF4-FFF2-40B4-BE49-F238E27FC236}">
                <a16:creationId xmlns:a16="http://schemas.microsoft.com/office/drawing/2014/main" id="{93E53A46-5A87-6292-7C41-11973BFDEF2F}"/>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631432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89725-E5F4-00D4-3C08-762852F4B6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A1DF8-E0CF-60EF-C345-BA5E795CD1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C0AAE-51E3-B839-8006-CFF788E790CF}"/>
              </a:ext>
            </a:extLst>
          </p:cNvPr>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a:extLst>
              <a:ext uri="{FF2B5EF4-FFF2-40B4-BE49-F238E27FC236}">
                <a16:creationId xmlns:a16="http://schemas.microsoft.com/office/drawing/2014/main" id="{BADAE269-6570-7D84-0524-737F6FBBB0F7}"/>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4</a:t>
            </a:fld>
            <a:endParaRPr lang="en-US" dirty="0">
              <a:solidFill>
                <a:srgbClr val="052049"/>
              </a:solidFill>
            </a:endParaRPr>
          </a:p>
        </p:txBody>
      </p:sp>
      <p:sp>
        <p:nvSpPr>
          <p:cNvPr id="5" name="Footer Placeholder 4">
            <a:extLst>
              <a:ext uri="{FF2B5EF4-FFF2-40B4-BE49-F238E27FC236}">
                <a16:creationId xmlns:a16="http://schemas.microsoft.com/office/drawing/2014/main" id="{D2031730-9B99-B5CF-2185-904D2473FE82}"/>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473138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D3E4E-D887-32F1-B761-2CE372D134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2E07E4-EB94-4CE7-E10D-93AE8F9B8C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0549A9-2F9E-E6AC-13F5-AAC466D96EE8}"/>
              </a:ext>
            </a:extLst>
          </p:cNvPr>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a:extLst>
              <a:ext uri="{FF2B5EF4-FFF2-40B4-BE49-F238E27FC236}">
                <a16:creationId xmlns:a16="http://schemas.microsoft.com/office/drawing/2014/main" id="{3E9F038D-FBE5-79DA-00B4-1A3572866630}"/>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5</a:t>
            </a:fld>
            <a:endParaRPr lang="en-US" dirty="0">
              <a:solidFill>
                <a:srgbClr val="052049"/>
              </a:solidFill>
            </a:endParaRPr>
          </a:p>
        </p:txBody>
      </p:sp>
      <p:sp>
        <p:nvSpPr>
          <p:cNvPr id="5" name="Footer Placeholder 4">
            <a:extLst>
              <a:ext uri="{FF2B5EF4-FFF2-40B4-BE49-F238E27FC236}">
                <a16:creationId xmlns:a16="http://schemas.microsoft.com/office/drawing/2014/main" id="{1BD44123-049F-8856-28F0-8CA1879DF48A}"/>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83178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5D18E-4670-DA33-05D0-C1D28E737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97F6B1-5121-F3C9-3F40-597CBD75AB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4B2CDC-1639-B3D0-B02D-40C6FA393705}"/>
              </a:ext>
            </a:extLst>
          </p:cNvPr>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a:extLst>
              <a:ext uri="{FF2B5EF4-FFF2-40B4-BE49-F238E27FC236}">
                <a16:creationId xmlns:a16="http://schemas.microsoft.com/office/drawing/2014/main" id="{BAA496D2-C24A-0BEB-1EE5-5AEBFE40D03F}"/>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6</a:t>
            </a:fld>
            <a:endParaRPr lang="en-US" dirty="0">
              <a:solidFill>
                <a:srgbClr val="052049"/>
              </a:solidFill>
            </a:endParaRPr>
          </a:p>
        </p:txBody>
      </p:sp>
      <p:sp>
        <p:nvSpPr>
          <p:cNvPr id="5" name="Footer Placeholder 4">
            <a:extLst>
              <a:ext uri="{FF2B5EF4-FFF2-40B4-BE49-F238E27FC236}">
                <a16:creationId xmlns:a16="http://schemas.microsoft.com/office/drawing/2014/main" id="{0083F273-CB24-0538-5A09-20BE0686A272}"/>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192641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6A176-77A6-C0AA-A702-773C6F94D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B978F-EDF6-4CE1-90D0-5F392AFEBC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AF3BD8-30AD-F838-9252-F038FDF2FF13}"/>
              </a:ext>
            </a:extLst>
          </p:cNvPr>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a:extLst>
              <a:ext uri="{FF2B5EF4-FFF2-40B4-BE49-F238E27FC236}">
                <a16:creationId xmlns:a16="http://schemas.microsoft.com/office/drawing/2014/main" id="{6AAD9AD4-C113-CDC2-7B41-088448F92293}"/>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7</a:t>
            </a:fld>
            <a:endParaRPr lang="en-US" dirty="0">
              <a:solidFill>
                <a:srgbClr val="052049"/>
              </a:solidFill>
            </a:endParaRPr>
          </a:p>
        </p:txBody>
      </p:sp>
      <p:sp>
        <p:nvSpPr>
          <p:cNvPr id="5" name="Footer Placeholder 4">
            <a:extLst>
              <a:ext uri="{FF2B5EF4-FFF2-40B4-BE49-F238E27FC236}">
                <a16:creationId xmlns:a16="http://schemas.microsoft.com/office/drawing/2014/main" id="{F883A1C4-5434-FA6D-48B9-035289EBF0A3}"/>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989573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8</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605773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9</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565021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panel shows the factors considered when predicting which genes might be causing a trait based on genetic data. It includes how close a genetic variant (SNP) is to a gene, how this affects the gene’s expression, and how likely the gene is to be involved in disease.</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10</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043229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2.jpeg"/><Relationship Id="rId4" Type="http://schemas.openxmlformats.org/officeDocument/2006/relationships/image" Target="../media/image22.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xml"/><Relationship Id="rId5" Type="http://schemas.openxmlformats.org/officeDocument/2006/relationships/image" Target="../media/image40.emf"/><Relationship Id="rId4" Type="http://schemas.openxmlformats.org/officeDocument/2006/relationships/image" Target="../media/image35.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1.jpeg"/><Relationship Id="rId1" Type="http://schemas.openxmlformats.org/officeDocument/2006/relationships/slideMaster" Target="../slideMasters/slideMaster2.xml"/><Relationship Id="rId6" Type="http://schemas.openxmlformats.org/officeDocument/2006/relationships/image" Target="../media/image35.jpeg"/><Relationship Id="rId5" Type="http://schemas.openxmlformats.org/officeDocument/2006/relationships/image" Target="../media/image37.svg"/><Relationship Id="rId4"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8220" y="471851"/>
            <a:ext cx="1307578" cy="847504"/>
          </a:xfrm>
          <a:prstGeom prst="rect">
            <a:avLst/>
          </a:prstGeom>
        </p:spPr>
      </p:pic>
      <p:sp>
        <p:nvSpPr>
          <p:cNvPr id="2" name="Rectangle 1"/>
          <p:cNvSpPr/>
          <p:nvPr userDrawn="1"/>
        </p:nvSpPr>
        <p:spPr bwMode="auto">
          <a:xfrm>
            <a:off x="159026" y="4323522"/>
            <a:ext cx="8984974" cy="819978"/>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22" name="Title 15"/>
          <p:cNvSpPr>
            <a:spLocks noGrp="1"/>
          </p:cNvSpPr>
          <p:nvPr>
            <p:ph type="title" hasCustomPrompt="1"/>
          </p:nvPr>
        </p:nvSpPr>
        <p:spPr>
          <a:xfrm>
            <a:off x="299201" y="1878497"/>
            <a:ext cx="6141359" cy="1311963"/>
          </a:xfrm>
        </p:spPr>
        <p:txBody>
          <a:bodyPr anchor="b">
            <a:noAutofit/>
          </a:bodyPr>
          <a:lstStyle>
            <a:lvl1pPr>
              <a:defRPr sz="3600" b="0" i="0" baseline="0">
                <a:solidFill>
                  <a:schemeClr val="tx1"/>
                </a:solidFill>
                <a:latin typeface="+mj-lt"/>
                <a:ea typeface="Helvetica Neue" panose="02000503000000020004" pitchFamily="2" charset="0"/>
                <a:cs typeface="Arial" panose="020B0604020202020204" pitchFamily="34" charset="0"/>
              </a:defRPr>
            </a:lvl1pPr>
          </a:lstStyle>
          <a:p>
            <a:r>
              <a:rPr lang="en-US" dirty="0"/>
              <a:t>Title Here</a:t>
            </a:r>
          </a:p>
        </p:txBody>
      </p:sp>
      <p:sp>
        <p:nvSpPr>
          <p:cNvPr id="23" name="Date Placeholder 4"/>
          <p:cNvSpPr>
            <a:spLocks noGrp="1"/>
          </p:cNvSpPr>
          <p:nvPr>
            <p:ph type="dt" sz="half" idx="2"/>
          </p:nvPr>
        </p:nvSpPr>
        <p:spPr>
          <a:xfrm>
            <a:off x="319200" y="4616419"/>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D470D759-0E0E-8249-AFAC-A75A00A3758F}" type="datetime1">
              <a:rPr lang="en-US" smtClean="0"/>
              <a:t>10/1/24</a:t>
            </a:fld>
            <a:endParaRPr lang="en-US" dirty="0"/>
          </a:p>
        </p:txBody>
      </p:sp>
      <p:sp>
        <p:nvSpPr>
          <p:cNvPr id="24" name="Text Placeholder 2"/>
          <p:cNvSpPr>
            <a:spLocks noGrp="1"/>
          </p:cNvSpPr>
          <p:nvPr>
            <p:ph type="body" sz="quarter" idx="10" hasCustomPrompt="1"/>
          </p:nvPr>
        </p:nvSpPr>
        <p:spPr>
          <a:xfrm>
            <a:off x="317595" y="4102257"/>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25" name="Text Placeholder 3"/>
          <p:cNvSpPr>
            <a:spLocks noGrp="1"/>
          </p:cNvSpPr>
          <p:nvPr>
            <p:ph type="body" sz="quarter" idx="15" hasCustomPrompt="1"/>
          </p:nvPr>
        </p:nvSpPr>
        <p:spPr>
          <a:xfrm>
            <a:off x="302816" y="3185161"/>
            <a:ext cx="6147682"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176307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7" name="TextBox 6"/>
          <p:cNvSpPr txBox="1"/>
          <p:nvPr userDrawn="1"/>
        </p:nvSpPr>
        <p:spPr bwMode="auto">
          <a:xfrm>
            <a:off x="457203" y="198783"/>
            <a:ext cx="1192695" cy="2123658"/>
          </a:xfrm>
          <a:prstGeom prst="rect">
            <a:avLst/>
          </a:prstGeom>
          <a:noFill/>
          <a:ln w="19050" algn="ctr">
            <a:noFill/>
            <a:miter lim="800000"/>
            <a:headEnd/>
            <a:tailEnd/>
          </a:ln>
        </p:spPr>
        <p:txBody>
          <a:bodyPr wrap="square" lIns="0" tIns="0" rIns="0" bIns="0" rtlCol="0">
            <a:spAutoFit/>
          </a:bodyPr>
          <a:lstStyle/>
          <a:p>
            <a:r>
              <a:rPr lang="en-US" sz="13800" b="0" i="0" dirty="0">
                <a:solidFill>
                  <a:schemeClr val="accent1"/>
                </a:solidFill>
                <a:latin typeface="Arial" panose="020B0604020202020204" pitchFamily="34" charset="0"/>
                <a:ea typeface="Helvetica Neue" panose="02000503000000020004" pitchFamily="2" charset="0"/>
                <a:cs typeface="Arial" panose="020B0604020202020204" pitchFamily="34" charset="0"/>
              </a:rPr>
              <a:t>“</a:t>
            </a:r>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2"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Author’s Name</a:t>
            </a:r>
          </a:p>
        </p:txBody>
      </p:sp>
      <p:sp>
        <p:nvSpPr>
          <p:cNvPr id="13"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Position Title</a:t>
            </a:r>
          </a:p>
        </p:txBody>
      </p:sp>
    </p:spTree>
    <p:extLst>
      <p:ext uri="{BB962C8B-B14F-4D97-AF65-F5344CB8AC3E}">
        <p14:creationId xmlns:p14="http://schemas.microsoft.com/office/powerpoint/2010/main" val="62082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 Navy">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6"/>
            <a:ext cx="6593258" cy="1430138"/>
          </a:xfrm>
        </p:spPr>
        <p:txBody>
          <a:bodyPr anchor="ctr">
            <a:noAutofit/>
          </a:bodyPr>
          <a:lstStyle>
            <a:lvl1pPr>
              <a:defRPr sz="3600" b="0" i="0" baseline="0">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
        <p:nvSpPr>
          <p:cNvPr id="2" name="Rectangle 1"/>
          <p:cNvSpPr/>
          <p:nvPr userDrawn="1"/>
        </p:nvSpPr>
        <p:spPr bwMode="auto">
          <a:xfrm>
            <a:off x="2" y="1769166"/>
            <a:ext cx="248479" cy="1411357"/>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1116822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 Teal">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6"/>
            <a:ext cx="6593258" cy="1430138"/>
          </a:xfrm>
        </p:spPr>
        <p:txBody>
          <a:bodyPr anchor="ctr">
            <a:noAutofit/>
          </a:bodyPr>
          <a:lstStyle>
            <a:lvl1pPr>
              <a:defRPr sz="3600" b="0" i="0" baseline="0">
                <a:solidFill>
                  <a:schemeClr val="accent2"/>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
        <p:nvSpPr>
          <p:cNvPr id="2" name="Rectangle 1"/>
          <p:cNvSpPr/>
          <p:nvPr userDrawn="1"/>
        </p:nvSpPr>
        <p:spPr bwMode="auto">
          <a:xfrm>
            <a:off x="2" y="1769166"/>
            <a:ext cx="248479" cy="1411357"/>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chemeClr val="accent2"/>
              </a:solidFill>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2138342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 Blu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Presentation Title</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6"/>
            <a:ext cx="6593258" cy="1430138"/>
          </a:xfrm>
        </p:spPr>
        <p:txBody>
          <a:bodyPr anchor="ctr">
            <a:noAutofit/>
          </a:bodyPr>
          <a:lstStyle>
            <a:lvl1pPr>
              <a:defRPr sz="3600" b="0" i="0" baseline="0">
                <a:solidFill>
                  <a:schemeClr val="accent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
        <p:nvSpPr>
          <p:cNvPr id="2" name="Rectangle 1"/>
          <p:cNvSpPr/>
          <p:nvPr userDrawn="1"/>
        </p:nvSpPr>
        <p:spPr bwMode="auto">
          <a:xfrm>
            <a:off x="2" y="1769166"/>
            <a:ext cx="248479" cy="1411357"/>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Tree>
    <p:extLst>
      <p:ext uri="{BB962C8B-B14F-4D97-AF65-F5344CB8AC3E}">
        <p14:creationId xmlns:p14="http://schemas.microsoft.com/office/powerpoint/2010/main" val="68594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Blank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87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Closing with logo – 1">
    <p:bg>
      <p:bgRef idx="1001">
        <a:schemeClr val="bg1"/>
      </p:bgRef>
    </p:bg>
    <p:spTree>
      <p:nvGrpSpPr>
        <p:cNvPr id="1" name=""/>
        <p:cNvGrpSpPr/>
        <p:nvPr/>
      </p:nvGrpSpPr>
      <p:grpSpPr>
        <a:xfrm>
          <a:off x="0" y="0"/>
          <a:ext cx="0" cy="0"/>
          <a:chOff x="0" y="0"/>
          <a:chExt cx="0" cy="0"/>
        </a:xfrm>
      </p:grpSpPr>
      <p:pic>
        <p:nvPicPr>
          <p:cNvPr id="4" name="Picture 4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invGray">
          <a:xfrm>
            <a:off x="3865186" y="2032663"/>
            <a:ext cx="1571041" cy="102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66785" y="2037522"/>
            <a:ext cx="1574426" cy="1023730"/>
          </a:xfrm>
          <a:prstGeom prst="rect">
            <a:avLst/>
          </a:prstGeom>
        </p:spPr>
      </p:pic>
    </p:spTree>
    <p:extLst>
      <p:ext uri="{BB962C8B-B14F-4D97-AF65-F5344CB8AC3E}">
        <p14:creationId xmlns:p14="http://schemas.microsoft.com/office/powerpoint/2010/main" val="1406655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losing with logo – 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79213" y="1884801"/>
            <a:ext cx="1374274" cy="1373900"/>
          </a:xfrm>
          <a:prstGeom prst="rect">
            <a:avLst/>
          </a:prstGeom>
        </p:spPr>
      </p:pic>
    </p:spTree>
    <p:extLst>
      <p:ext uri="{BB962C8B-B14F-4D97-AF65-F5344CB8AC3E}">
        <p14:creationId xmlns:p14="http://schemas.microsoft.com/office/powerpoint/2010/main" val="1801167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 Blue1">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5" y="241902"/>
            <a:ext cx="8902097" cy="4901598"/>
          </a:xfrm>
          <a:prstGeom prst="rect">
            <a:avLst/>
          </a:prstGeom>
        </p:spPr>
      </p:pic>
      <p:sp>
        <p:nvSpPr>
          <p:cNvPr id="2" name="Rectangle 1"/>
          <p:cNvSpPr/>
          <p:nvPr userDrawn="1"/>
        </p:nvSpPr>
        <p:spPr bwMode="auto">
          <a:xfrm>
            <a:off x="502920" y="1"/>
            <a:ext cx="5666935" cy="4304714"/>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pic>
        <p:nvPicPr>
          <p:cNvPr id="11" name="Picture 10">
            <a:extLst>
              <a:ext uri="{FF2B5EF4-FFF2-40B4-BE49-F238E27FC236}">
                <a16:creationId xmlns:a16="http://schemas.microsoft.com/office/drawing/2014/main" id="{360D46ED-C45A-5D4E-AA02-EF9EDB0FA1C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
        <p:nvSpPr>
          <p:cNvPr id="10" name="Date Placeholder 4"/>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199763C0-80D9-8D42-B900-9C5810713DB1}" type="datetime1">
              <a:rPr lang="en-US" smtClean="0"/>
              <a:t>10/1/24</a:t>
            </a:fld>
            <a:endParaRPr lang="en-US" dirty="0"/>
          </a:p>
        </p:txBody>
      </p:sp>
      <p:sp>
        <p:nvSpPr>
          <p:cNvPr id="12" name="Text Placeholder 2"/>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3" name="Title 15">
            <a:extLst>
              <a:ext uri="{FF2B5EF4-FFF2-40B4-BE49-F238E27FC236}">
                <a16:creationId xmlns:a16="http://schemas.microsoft.com/office/drawing/2014/main" id="{7DAA724C-3107-8C4A-A46D-AB498B3D6B3F}"/>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5" name="Text Placeholder 3">
            <a:extLst>
              <a:ext uri="{FF2B5EF4-FFF2-40B4-BE49-F238E27FC236}">
                <a16:creationId xmlns:a16="http://schemas.microsoft.com/office/drawing/2014/main" id="{A9573359-3223-304A-9E4E-E3990C977311}"/>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37528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4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 Teal1">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250522" y="244258"/>
            <a:ext cx="8893479" cy="4899242"/>
          </a:xfrm>
          <a:prstGeom prst="rect">
            <a:avLst/>
          </a:prstGeom>
        </p:spPr>
      </p:pic>
      <p:sp>
        <p:nvSpPr>
          <p:cNvPr id="2" name="Rectangle 1"/>
          <p:cNvSpPr/>
          <p:nvPr userDrawn="1"/>
        </p:nvSpPr>
        <p:spPr bwMode="auto">
          <a:xfrm>
            <a:off x="502920" y="1"/>
            <a:ext cx="5666935" cy="4304714"/>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4" name="Date Placeholder 4">
            <a:extLst>
              <a:ext uri="{FF2B5EF4-FFF2-40B4-BE49-F238E27FC236}">
                <a16:creationId xmlns:a16="http://schemas.microsoft.com/office/drawing/2014/main" id="{3BFC587D-F4CD-7648-95B7-35FDAB00708D}"/>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5E758B97-1F12-914B-8A88-08F79B27CB21}" type="datetime1">
              <a:rPr lang="en-US" smtClean="0"/>
              <a:t>10/1/24</a:t>
            </a:fld>
            <a:endParaRPr lang="en-US" dirty="0"/>
          </a:p>
        </p:txBody>
      </p:sp>
      <p:sp>
        <p:nvSpPr>
          <p:cNvPr id="15" name="Text Placeholder 2">
            <a:extLst>
              <a:ext uri="{FF2B5EF4-FFF2-40B4-BE49-F238E27FC236}">
                <a16:creationId xmlns:a16="http://schemas.microsoft.com/office/drawing/2014/main" id="{2321EFAD-F786-464B-B3E8-5DEEB972AF4D}"/>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1D80BBCD-01AA-2048-816B-1926C338266F}"/>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6" name="Text Placeholder 3">
            <a:extLst>
              <a:ext uri="{FF2B5EF4-FFF2-40B4-BE49-F238E27FC236}">
                <a16:creationId xmlns:a16="http://schemas.microsoft.com/office/drawing/2014/main" id="{CF776777-542E-DD44-ADA8-B722AD3865C3}"/>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1" name="Picture 10">
            <a:extLst>
              <a:ext uri="{FF2B5EF4-FFF2-40B4-BE49-F238E27FC236}">
                <a16:creationId xmlns:a16="http://schemas.microsoft.com/office/drawing/2014/main" id="{7BC7F4D8-5A99-1448-8564-FCC90659795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 Blue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5" y="241902"/>
            <a:ext cx="8908063" cy="4901598"/>
          </a:xfrm>
          <a:prstGeom prst="rect">
            <a:avLst/>
          </a:prstGeom>
        </p:spPr>
      </p:pic>
      <p:sp>
        <p:nvSpPr>
          <p:cNvPr id="2" name="Rectangle 1"/>
          <p:cNvSpPr/>
          <p:nvPr userDrawn="1"/>
        </p:nvSpPr>
        <p:spPr bwMode="auto">
          <a:xfrm>
            <a:off x="502920" y="1"/>
            <a:ext cx="5666935" cy="4304714"/>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E601DCD7-F394-9C47-9AE3-85303D673D5E}" type="datetime1">
              <a:rPr lang="en-US" smtClean="0"/>
              <a:t>10/1/24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Teal">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8220" y="478425"/>
            <a:ext cx="1297452" cy="840941"/>
          </a:xfrm>
          <a:prstGeom prst="rect">
            <a:avLst/>
          </a:prstGeom>
        </p:spPr>
      </p:pic>
      <p:sp>
        <p:nvSpPr>
          <p:cNvPr id="2" name="Rectangle 1"/>
          <p:cNvSpPr/>
          <p:nvPr userDrawn="1"/>
        </p:nvSpPr>
        <p:spPr bwMode="auto">
          <a:xfrm>
            <a:off x="159026" y="4323522"/>
            <a:ext cx="8984974" cy="819978"/>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15" name="Date Placeholder 4"/>
          <p:cNvSpPr>
            <a:spLocks noGrp="1"/>
          </p:cNvSpPr>
          <p:nvPr>
            <p:ph type="dt" sz="half" idx="2"/>
          </p:nvPr>
        </p:nvSpPr>
        <p:spPr>
          <a:xfrm>
            <a:off x="319200" y="4616419"/>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D2C759A4-81DB-2B49-BAD8-20F4759D56E4}" type="datetime1">
              <a:rPr lang="en-US" smtClean="0"/>
              <a:t>10/1/24</a:t>
            </a:fld>
            <a:endParaRPr lang="en-US" dirty="0"/>
          </a:p>
        </p:txBody>
      </p:sp>
      <p:sp>
        <p:nvSpPr>
          <p:cNvPr id="17" name="Text Placeholder 3"/>
          <p:cNvSpPr>
            <a:spLocks noGrp="1"/>
          </p:cNvSpPr>
          <p:nvPr>
            <p:ph type="body" sz="quarter" idx="15" hasCustomPrompt="1"/>
          </p:nvPr>
        </p:nvSpPr>
        <p:spPr>
          <a:xfrm>
            <a:off x="302816" y="3185161"/>
            <a:ext cx="6147682"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317595" y="4102257"/>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1" name="Title 15">
            <a:extLst>
              <a:ext uri="{FF2B5EF4-FFF2-40B4-BE49-F238E27FC236}">
                <a16:creationId xmlns:a16="http://schemas.microsoft.com/office/drawing/2014/main" id="{A8F50CE7-BE49-DF46-A309-403467331352}"/>
              </a:ext>
            </a:extLst>
          </p:cNvPr>
          <p:cNvSpPr>
            <a:spLocks noGrp="1"/>
          </p:cNvSpPr>
          <p:nvPr>
            <p:ph type="title" hasCustomPrompt="1"/>
          </p:nvPr>
        </p:nvSpPr>
        <p:spPr>
          <a:xfrm>
            <a:off x="299201" y="1878497"/>
            <a:ext cx="6141359" cy="1311963"/>
          </a:xfrm>
        </p:spPr>
        <p:txBody>
          <a:bodyPr anchor="b">
            <a:noAutofit/>
          </a:bodyPr>
          <a:lstStyle>
            <a:lvl1pPr>
              <a:defRPr sz="3600" b="0" i="0" baseline="0">
                <a:solidFill>
                  <a:schemeClr val="tx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Title Here</a:t>
            </a:r>
          </a:p>
        </p:txBody>
      </p:sp>
    </p:spTree>
    <p:extLst>
      <p:ext uri="{BB962C8B-B14F-4D97-AF65-F5344CB8AC3E}">
        <p14:creationId xmlns:p14="http://schemas.microsoft.com/office/powerpoint/2010/main" val="530420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 Teal2">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5" y="241902"/>
            <a:ext cx="8902097" cy="4901598"/>
          </a:xfrm>
          <a:prstGeom prst="rect">
            <a:avLst/>
          </a:prstGeom>
        </p:spPr>
      </p:pic>
      <p:sp>
        <p:nvSpPr>
          <p:cNvPr id="2" name="Rectangle 1"/>
          <p:cNvSpPr/>
          <p:nvPr userDrawn="1"/>
        </p:nvSpPr>
        <p:spPr bwMode="auto">
          <a:xfrm>
            <a:off x="502920" y="1"/>
            <a:ext cx="5666935" cy="4304714"/>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EA5AAF51-36B8-9940-ACBC-F45CDFBB60D9}"/>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B4798F0E-CEC8-8A4D-A129-15694C617DB3}" type="datetime1">
              <a:rPr lang="en-US" smtClean="0"/>
              <a:t>10/1/24</a:t>
            </a:fld>
            <a:endParaRPr lang="en-US" dirty="0"/>
          </a:p>
        </p:txBody>
      </p:sp>
      <p:sp>
        <p:nvSpPr>
          <p:cNvPr id="16" name="Text Placeholder 2">
            <a:extLst>
              <a:ext uri="{FF2B5EF4-FFF2-40B4-BE49-F238E27FC236}">
                <a16:creationId xmlns:a16="http://schemas.microsoft.com/office/drawing/2014/main" id="{364A4BD1-BDC4-5847-8479-2F6EAA1BF060}"/>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18" name="Picture 17">
            <a:extLst>
              <a:ext uri="{FF2B5EF4-FFF2-40B4-BE49-F238E27FC236}">
                <a16:creationId xmlns:a16="http://schemas.microsoft.com/office/drawing/2014/main" id="{845348B5-ADBC-3742-81A7-0E4C0038907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4690" y="241702"/>
            <a:ext cx="812800" cy="812579"/>
          </a:xfrm>
          <a:prstGeom prst="rect">
            <a:avLst/>
          </a:prstGeom>
        </p:spPr>
      </p:pic>
      <p:sp>
        <p:nvSpPr>
          <p:cNvPr id="10" name="Title 15">
            <a:extLst>
              <a:ext uri="{FF2B5EF4-FFF2-40B4-BE49-F238E27FC236}">
                <a16:creationId xmlns:a16="http://schemas.microsoft.com/office/drawing/2014/main" id="{3D807373-E9A5-9F41-8251-72DE5DC0C0B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7" name="Text Placeholder 3">
            <a:extLst>
              <a:ext uri="{FF2B5EF4-FFF2-40B4-BE49-F238E27FC236}">
                <a16:creationId xmlns:a16="http://schemas.microsoft.com/office/drawing/2014/main" id="{FA66BC5E-F1DA-6A44-9B69-93266278F913}"/>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 Blue3">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3" y="241703"/>
            <a:ext cx="8902097" cy="4901798"/>
          </a:xfrm>
          <a:prstGeom prst="rect">
            <a:avLst/>
          </a:prstGeom>
        </p:spPr>
      </p:pic>
      <p:sp>
        <p:nvSpPr>
          <p:cNvPr id="2" name="Rectangle 1"/>
          <p:cNvSpPr/>
          <p:nvPr userDrawn="1"/>
        </p:nvSpPr>
        <p:spPr bwMode="auto">
          <a:xfrm>
            <a:off x="502920" y="1"/>
            <a:ext cx="5666935" cy="4304714"/>
          </a:xfrm>
          <a:prstGeom prst="rect">
            <a:avLst/>
          </a:prstGeom>
          <a:solidFill>
            <a:schemeClr val="tx2"/>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295CD000-1EC0-AA42-B1CD-FDFAC651DA81}" type="datetime1">
              <a:rPr lang="en-US" smtClean="0"/>
              <a:t>10/1/24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extLst>
      <p:ext uri="{BB962C8B-B14F-4D97-AF65-F5344CB8AC3E}">
        <p14:creationId xmlns:p14="http://schemas.microsoft.com/office/powerpoint/2010/main" val="2255495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 Viole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1903" y="241703"/>
            <a:ext cx="8902097" cy="4901798"/>
          </a:xfrm>
          <a:prstGeom prst="rect">
            <a:avLst/>
          </a:prstGeom>
        </p:spPr>
      </p:pic>
      <p:sp>
        <p:nvSpPr>
          <p:cNvPr id="2" name="Rectangle 1"/>
          <p:cNvSpPr/>
          <p:nvPr userDrawn="1"/>
        </p:nvSpPr>
        <p:spPr bwMode="auto">
          <a:xfrm>
            <a:off x="502920" y="1"/>
            <a:ext cx="5666935" cy="4304714"/>
          </a:xfrm>
          <a:prstGeom prst="rect">
            <a:avLst/>
          </a:prstGeom>
          <a:solidFill>
            <a:schemeClr val="accent5"/>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B82CAA2A-5698-F649-A896-1B0C52B65B4D}" type="datetime1">
              <a:rPr lang="en-US" smtClean="0"/>
              <a:t>10/1/24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extLst>
      <p:ext uri="{BB962C8B-B14F-4D97-AF65-F5344CB8AC3E}">
        <p14:creationId xmlns:p14="http://schemas.microsoft.com/office/powerpoint/2010/main" val="2779685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 Magenta">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1903" y="241703"/>
            <a:ext cx="8902097" cy="4901798"/>
          </a:xfrm>
          <a:prstGeom prst="rect">
            <a:avLst/>
          </a:prstGeom>
        </p:spPr>
      </p:pic>
      <p:sp>
        <p:nvSpPr>
          <p:cNvPr id="2" name="Rectangle 1"/>
          <p:cNvSpPr/>
          <p:nvPr userDrawn="1"/>
        </p:nvSpPr>
        <p:spPr bwMode="auto">
          <a:xfrm>
            <a:off x="502920" y="1"/>
            <a:ext cx="5666935" cy="4304714"/>
          </a:xfrm>
          <a:prstGeom prst="rect">
            <a:avLst/>
          </a:prstGeom>
          <a:solidFill>
            <a:schemeClr val="accent6"/>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325E0E3E-37E7-624B-BD5B-F3FD27B58250}" type="datetime1">
              <a:rPr lang="en-US" smtClean="0"/>
              <a:t>10/1/24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extLst>
      <p:ext uri="{BB962C8B-B14F-4D97-AF65-F5344CB8AC3E}">
        <p14:creationId xmlns:p14="http://schemas.microsoft.com/office/powerpoint/2010/main" val="3297006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 – Navy">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0" y="4136994"/>
            <a:ext cx="9144000" cy="1006506"/>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E76EBEE4-9892-574D-BF3F-34A92DB1BEAF}" type="datetime1">
              <a:rPr lang="en-US" smtClean="0"/>
              <a:t>10/1/24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9" name="Graphic 8">
            <a:extLst>
              <a:ext uri="{FF2B5EF4-FFF2-40B4-BE49-F238E27FC236}">
                <a16:creationId xmlns:a16="http://schemas.microsoft.com/office/drawing/2014/main" id="{E56506E1-BB8B-7045-8D57-C400CDE42A8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8552" t="35459" r="2030" b="-21848"/>
          <a:stretch/>
        </p:blipFill>
        <p:spPr>
          <a:xfrm rot="5400000">
            <a:off x="2622550" y="-1377949"/>
            <a:ext cx="5143500" cy="7899400"/>
          </a:xfrm>
          <a:prstGeom prst="rect">
            <a:avLst/>
          </a:prstGeom>
        </p:spPr>
      </p:pic>
      <p:pic>
        <p:nvPicPr>
          <p:cNvPr id="11" name="Picture 10">
            <a:extLst>
              <a:ext uri="{FF2B5EF4-FFF2-40B4-BE49-F238E27FC236}">
                <a16:creationId xmlns:a16="http://schemas.microsoft.com/office/drawing/2014/main" id="{AB461EED-DF40-EF49-BA4F-8A8FD2939BAD}"/>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335411" y="303864"/>
            <a:ext cx="977866" cy="977866"/>
          </a:xfrm>
          <a:prstGeom prst="rect">
            <a:avLst/>
          </a:prstGeom>
        </p:spPr>
      </p:pic>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195633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ver – Navy">
    <p:bg>
      <p:bgPr>
        <a:solidFill>
          <a:schemeClr val="accent1"/>
        </a:solidFill>
        <a:effectLst/>
      </p:bgPr>
    </p:bg>
    <p:spTree>
      <p:nvGrpSpPr>
        <p:cNvPr id="1" name=""/>
        <p:cNvGrpSpPr/>
        <p:nvPr/>
      </p:nvGrpSpPr>
      <p:grpSpPr>
        <a:xfrm>
          <a:off x="0" y="0"/>
          <a:ext cx="0" cy="0"/>
          <a:chOff x="0" y="0"/>
          <a:chExt cx="0" cy="0"/>
        </a:xfrm>
      </p:grpSpPr>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98E9279F-0732-2D41-9F31-EB38C1C6965B}" type="datetime1">
              <a:rPr lang="en-US" smtClean="0"/>
              <a:t>10/1/24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6" name="Graphic 15">
            <a:extLst>
              <a:ext uri="{FF2B5EF4-FFF2-40B4-BE49-F238E27FC236}">
                <a16:creationId xmlns:a16="http://schemas.microsoft.com/office/drawing/2014/main" id="{29BA6BCF-2F1A-8443-A8DC-13CF462899A6}"/>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0227" t="19283" r="-18229" b="-22843"/>
          <a:stretch/>
        </p:blipFill>
        <p:spPr>
          <a:xfrm rot="5400000">
            <a:off x="2084133" y="-3768025"/>
            <a:ext cx="10362381" cy="9676016"/>
          </a:xfrm>
          <a:prstGeom prst="rect">
            <a:avLst/>
          </a:prstGeom>
        </p:spPr>
      </p:pic>
      <p:pic>
        <p:nvPicPr>
          <p:cNvPr id="9" name="Picture 8">
            <a:extLst>
              <a:ext uri="{FF2B5EF4-FFF2-40B4-BE49-F238E27FC236}">
                <a16:creationId xmlns:a16="http://schemas.microsoft.com/office/drawing/2014/main" id="{F28021FC-6CE9-D549-BE7A-5D94B0888C23}"/>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335411" y="303864"/>
            <a:ext cx="977866" cy="977866"/>
          </a:xfrm>
          <a:prstGeom prst="rect">
            <a:avLst/>
          </a:prstGeom>
        </p:spPr>
      </p:pic>
    </p:spTree>
    <p:extLst>
      <p:ext uri="{BB962C8B-B14F-4D97-AF65-F5344CB8AC3E}">
        <p14:creationId xmlns:p14="http://schemas.microsoft.com/office/powerpoint/2010/main" val="3266065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ver – Navy">
    <p:bg>
      <p:bgPr>
        <a:solidFill>
          <a:schemeClr val="accent2"/>
        </a:solidFill>
        <a:effectLst/>
      </p:bgPr>
    </p:bg>
    <p:spTree>
      <p:nvGrpSpPr>
        <p:cNvPr id="1" name=""/>
        <p:cNvGrpSpPr/>
        <p:nvPr/>
      </p:nvGrpSpPr>
      <p:grpSpPr>
        <a:xfrm>
          <a:off x="0" y="0"/>
          <a:ext cx="0" cy="0"/>
          <a:chOff x="0" y="0"/>
          <a:chExt cx="0" cy="0"/>
        </a:xfrm>
      </p:grpSpPr>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574AEBC4-F1C6-964F-B3AF-AF09E45DE715}" type="datetime1">
              <a:rPr lang="en-US" smtClean="0"/>
              <a:t>10/1/24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3" name="Picture 12" descr="Background pattern&#10;&#10;Description automatically generated">
            <a:extLst>
              <a:ext uri="{FF2B5EF4-FFF2-40B4-BE49-F238E27FC236}">
                <a16:creationId xmlns:a16="http://schemas.microsoft.com/office/drawing/2014/main" id="{8A9B26ED-91EB-374C-A70F-3562EDE10CB7}"/>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b="-8148"/>
          <a:stretch/>
        </p:blipFill>
        <p:spPr>
          <a:xfrm rot="10800000">
            <a:off x="2413325" y="62568"/>
            <a:ext cx="6730677" cy="1959529"/>
          </a:xfrm>
          <a:prstGeom prst="rect">
            <a:avLst/>
          </a:prstGeom>
        </p:spPr>
      </p:pic>
      <p:pic>
        <p:nvPicPr>
          <p:cNvPr id="9" name="Picture 8">
            <a:extLst>
              <a:ext uri="{FF2B5EF4-FFF2-40B4-BE49-F238E27FC236}">
                <a16:creationId xmlns:a16="http://schemas.microsoft.com/office/drawing/2014/main" id="{F7AD5338-76BD-4C47-9834-F2629B5325E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35411" y="303864"/>
            <a:ext cx="977866" cy="977866"/>
          </a:xfrm>
          <a:prstGeom prst="rect">
            <a:avLst/>
          </a:prstGeom>
        </p:spPr>
      </p:pic>
    </p:spTree>
    <p:extLst>
      <p:ext uri="{BB962C8B-B14F-4D97-AF65-F5344CB8AC3E}">
        <p14:creationId xmlns:p14="http://schemas.microsoft.com/office/powerpoint/2010/main" val="22861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ver – Navy">
    <p:bg>
      <p:bgPr>
        <a:solidFill>
          <a:schemeClr val="tx2"/>
        </a:solidFill>
        <a:effectLst/>
      </p:bgPr>
    </p:bg>
    <p:spTree>
      <p:nvGrpSpPr>
        <p:cNvPr id="1" name=""/>
        <p:cNvGrpSpPr/>
        <p:nvPr/>
      </p:nvGrpSpPr>
      <p:grpSpPr>
        <a:xfrm>
          <a:off x="0" y="0"/>
          <a:ext cx="0" cy="0"/>
          <a:chOff x="0" y="0"/>
          <a:chExt cx="0" cy="0"/>
        </a:xfrm>
      </p:grpSpPr>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bg2"/>
                </a:solidFill>
                <a:latin typeface="Arial" panose="020B0604020202020204" pitchFamily="34" charset="0"/>
                <a:cs typeface="Arial" panose="020B0604020202020204" pitchFamily="34" charset="0"/>
              </a:defRPr>
            </a:lvl1pPr>
          </a:lstStyle>
          <a:p>
            <a:fld id="{44BC1395-2AD9-8C4D-9E13-CE99F3E7EA24}" type="datetime1">
              <a:rPr lang="en-US" smtClean="0"/>
              <a:t>10/1/24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2"/>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bg2"/>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bg2"/>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4" name="Picture 13">
            <a:extLst>
              <a:ext uri="{FF2B5EF4-FFF2-40B4-BE49-F238E27FC236}">
                <a16:creationId xmlns:a16="http://schemas.microsoft.com/office/drawing/2014/main" id="{D478ACD5-01D7-EA49-A1A8-0D5AC50A0B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9681" y="305870"/>
            <a:ext cx="999731" cy="999459"/>
          </a:xfrm>
          <a:prstGeom prst="rect">
            <a:avLst/>
          </a:prstGeom>
        </p:spPr>
      </p:pic>
      <p:sp>
        <p:nvSpPr>
          <p:cNvPr id="18" name="Freeform 77">
            <a:extLst>
              <a:ext uri="{FF2B5EF4-FFF2-40B4-BE49-F238E27FC236}">
                <a16:creationId xmlns:a16="http://schemas.microsoft.com/office/drawing/2014/main" id="{09D6DA44-3D41-5E45-80B2-97B2B0E76C11}"/>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pic>
        <p:nvPicPr>
          <p:cNvPr id="2" name="Picture 1">
            <a:extLst>
              <a:ext uri="{FF2B5EF4-FFF2-40B4-BE49-F238E27FC236}">
                <a16:creationId xmlns:a16="http://schemas.microsoft.com/office/drawing/2014/main" id="{504723CD-1F5B-804C-A079-FE3D1017AF2B}"/>
              </a:ext>
            </a:extLst>
          </p:cNvPr>
          <p:cNvPicPr>
            <a:picLocks noChangeAspect="1"/>
          </p:cNvPicPr>
          <p:nvPr userDrawn="1"/>
        </p:nvPicPr>
        <p:blipFill rotWithShape="1">
          <a:blip r:embed="rId3" cstate="screen">
            <a:alphaModFix amt="45000"/>
            <a:extLst>
              <a:ext uri="{28A0092B-C50C-407E-A947-70E740481C1C}">
                <a14:useLocalDpi xmlns:a14="http://schemas.microsoft.com/office/drawing/2010/main"/>
              </a:ext>
            </a:extLst>
          </a:blip>
          <a:srcRect r="32084"/>
          <a:stretch/>
        </p:blipFill>
        <p:spPr>
          <a:xfrm>
            <a:off x="2244538" y="183586"/>
            <a:ext cx="6899462" cy="1686849"/>
          </a:xfrm>
          <a:prstGeom prst="rect">
            <a:avLst/>
          </a:prstGeom>
        </p:spPr>
      </p:pic>
    </p:spTree>
    <p:extLst>
      <p:ext uri="{BB962C8B-B14F-4D97-AF65-F5344CB8AC3E}">
        <p14:creationId xmlns:p14="http://schemas.microsoft.com/office/powerpoint/2010/main" val="2513984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 Slide-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4" name="Text Placeholder 3"/>
          <p:cNvSpPr>
            <a:spLocks noGrp="1"/>
          </p:cNvSpPr>
          <p:nvPr>
            <p:ph type="body" sz="quarter" idx="15" hasCustomPrompt="1"/>
          </p:nvPr>
        </p:nvSpPr>
        <p:spPr>
          <a:xfrm>
            <a:off x="457202" y="695741"/>
            <a:ext cx="8169964" cy="357809"/>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7" name="Text Placeholder 3"/>
          <p:cNvSpPr>
            <a:spLocks noGrp="1"/>
          </p:cNvSpPr>
          <p:nvPr>
            <p:ph idx="1"/>
          </p:nvPr>
        </p:nvSpPr>
        <p:spPr>
          <a:xfrm>
            <a:off x="459685" y="1401417"/>
            <a:ext cx="8137665" cy="2932045"/>
          </a:xfrm>
          <a:prstGeom prst="rect">
            <a:avLst/>
          </a:prstGeom>
        </p:spPr>
        <p:txBody>
          <a:bodyPr vert="horz" lIns="91440" tIns="45720" rIns="91440" bIns="45720" rtlCol="0">
            <a:noAutofit/>
          </a:bodyPr>
          <a:lstStyle>
            <a:lvl1pPr>
              <a:buClr>
                <a:schemeClr val="accent1"/>
              </a:buClr>
              <a:defRPr b="0" i="0"/>
            </a:lvl1pPr>
            <a:lvl2pPr>
              <a:buClr>
                <a:schemeClr val="tx1"/>
              </a:buClr>
              <a:defRPr b="0" i="0"/>
            </a:lvl2pPr>
            <a:lvl3pPr>
              <a:buClr>
                <a:schemeClr val="accent1"/>
              </a:buClr>
              <a:defRPr b="0" i="0"/>
            </a:lvl3pPr>
            <a:lvl4pPr>
              <a:buClr>
                <a:schemeClr val="tx1"/>
              </a:buCl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7521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375574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159026" y="4323522"/>
            <a:ext cx="8984974" cy="819978"/>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14" name="Title 15"/>
          <p:cNvSpPr>
            <a:spLocks noGrp="1"/>
          </p:cNvSpPr>
          <p:nvPr>
            <p:ph type="title" hasCustomPrompt="1"/>
          </p:nvPr>
        </p:nvSpPr>
        <p:spPr>
          <a:xfrm>
            <a:off x="299201" y="1878497"/>
            <a:ext cx="6141359" cy="1311963"/>
          </a:xfrm>
        </p:spPr>
        <p:txBody>
          <a:bodyPr anchor="b">
            <a:noAutofit/>
          </a:bodyPr>
          <a:lstStyle>
            <a:lvl1pPr>
              <a:defRPr sz="3600" b="0" i="0" baseline="0">
                <a:solidFill>
                  <a:schemeClr val="tx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Title Here</a:t>
            </a:r>
          </a:p>
        </p:txBody>
      </p:sp>
      <p:sp>
        <p:nvSpPr>
          <p:cNvPr id="15" name="Date Placeholder 4"/>
          <p:cNvSpPr>
            <a:spLocks noGrp="1"/>
          </p:cNvSpPr>
          <p:nvPr>
            <p:ph type="dt" sz="half" idx="2"/>
          </p:nvPr>
        </p:nvSpPr>
        <p:spPr>
          <a:xfrm>
            <a:off x="319200" y="4616419"/>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4AD83FAE-0AD2-084F-918F-E696D117757B}" type="datetime1">
              <a:rPr lang="en-US" smtClean="0"/>
              <a:t>10/1/24</a:t>
            </a:fld>
            <a:endParaRPr lang="en-US" dirty="0"/>
          </a:p>
        </p:txBody>
      </p:sp>
      <p:sp>
        <p:nvSpPr>
          <p:cNvPr id="17" name="Text Placeholder 3"/>
          <p:cNvSpPr>
            <a:spLocks noGrp="1"/>
          </p:cNvSpPr>
          <p:nvPr>
            <p:ph type="body" sz="quarter" idx="15" hasCustomPrompt="1"/>
          </p:nvPr>
        </p:nvSpPr>
        <p:spPr>
          <a:xfrm>
            <a:off x="302816" y="3185161"/>
            <a:ext cx="6147682"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317595" y="4102257"/>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9" name="Picture 8">
            <a:extLst>
              <a:ext uri="{FF2B5EF4-FFF2-40B4-BE49-F238E27FC236}">
                <a16:creationId xmlns:a16="http://schemas.microsoft.com/office/drawing/2014/main" id="{44418279-066F-DC44-B86B-14E3FAD25D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8220" y="478425"/>
            <a:ext cx="1297452" cy="840941"/>
          </a:xfrm>
          <a:prstGeom prst="rect">
            <a:avLst/>
          </a:prstGeom>
        </p:spPr>
      </p:pic>
    </p:spTree>
    <p:extLst>
      <p:ext uri="{BB962C8B-B14F-4D97-AF65-F5344CB8AC3E}">
        <p14:creationId xmlns:p14="http://schemas.microsoft.com/office/powerpoint/2010/main" val="1530133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5" name="Chart Placeholder 2"/>
          <p:cNvSpPr>
            <a:spLocks noGrp="1"/>
          </p:cNvSpPr>
          <p:nvPr>
            <p:ph type="chart" sz="quarter" idx="14"/>
          </p:nvPr>
        </p:nvSpPr>
        <p:spPr>
          <a:xfrm>
            <a:off x="268359" y="352446"/>
            <a:ext cx="8587407" cy="3972812"/>
          </a:xfrm>
          <a:prstGeom prst="rect">
            <a:avLst/>
          </a:prstGeom>
        </p:spPr>
        <p:txBody>
          <a:bodyPr>
            <a:normAutofit/>
          </a:bodyPr>
          <a:lstStyle>
            <a:lvl1pPr marL="0" indent="0">
              <a:buNone/>
              <a:defRPr b="0" i="0"/>
            </a:lvl1pPr>
          </a:lstStyle>
          <a:p>
            <a:r>
              <a:rPr lang="en-US" dirty="0"/>
              <a:t>Click icon to add chart</a:t>
            </a:r>
          </a:p>
        </p:txBody>
      </p:sp>
    </p:spTree>
    <p:extLst>
      <p:ext uri="{BB962C8B-B14F-4D97-AF65-F5344CB8AC3E}">
        <p14:creationId xmlns:p14="http://schemas.microsoft.com/office/powerpoint/2010/main" val="628926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8" name="Content Placeholder 3"/>
          <p:cNvSpPr>
            <a:spLocks noGrp="1"/>
          </p:cNvSpPr>
          <p:nvPr>
            <p:ph sz="quarter" idx="18" hasCustomPrompt="1"/>
          </p:nvPr>
        </p:nvSpPr>
        <p:spPr>
          <a:xfrm>
            <a:off x="456925" y="1420744"/>
            <a:ext cx="3826840" cy="2853083"/>
          </a:xfrm>
          <a:prstGeom prst="rect">
            <a:avLst/>
          </a:prstGeom>
        </p:spPr>
        <p:txBody>
          <a:bodyPr/>
          <a:lstStyle>
            <a:lvl1pPr>
              <a:defRPr b="0" i="0"/>
            </a:lvl1pPr>
            <a:lvl2pPr>
              <a:buClr>
                <a:schemeClr val="tx1"/>
              </a:buClr>
              <a:defRPr b="0" i="0"/>
            </a:lvl2pPr>
            <a:lvl3pPr>
              <a:defRPr b="0" i="0"/>
            </a:lvl3pPr>
            <a:lvl4pPr>
              <a:buClr>
                <a:schemeClr val="tx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4790386" y="1420744"/>
            <a:ext cx="3826840" cy="2853083"/>
          </a:xfrm>
          <a:prstGeom prst="rect">
            <a:avLst/>
          </a:prstGeom>
        </p:spPr>
        <p:txBody>
          <a:bodyPr/>
          <a:lstStyle>
            <a:lvl1pPr>
              <a:defRPr b="0" i="0"/>
            </a:lvl1pPr>
            <a:lvl2pPr>
              <a:buClr>
                <a:schemeClr val="tx1"/>
              </a:buClr>
              <a:defRPr b="0" i="0"/>
            </a:lvl2pPr>
            <a:lvl3pPr>
              <a:defRPr b="0" i="0"/>
            </a:lvl3pPr>
            <a:lvl4pPr>
              <a:buClr>
                <a:schemeClr val="tx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48818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 Slide-White">
    <p:bg>
      <p:bgRef idx="1001">
        <a:schemeClr val="bg1"/>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7"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9"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11" name="Text Placeholder 3"/>
          <p:cNvSpPr>
            <a:spLocks noGrp="1"/>
          </p:cNvSpPr>
          <p:nvPr>
            <p:ph idx="1"/>
          </p:nvPr>
        </p:nvSpPr>
        <p:spPr>
          <a:xfrm>
            <a:off x="459685" y="1401417"/>
            <a:ext cx="8137665" cy="2932045"/>
          </a:xfrm>
          <a:prstGeom prst="rect">
            <a:avLst/>
          </a:prstGeom>
        </p:spPr>
        <p:txBody>
          <a:bodyPr vert="horz" lIns="91440" tIns="45720" rIns="91440" bIns="45720" rtlCol="0">
            <a:noAutofit/>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03658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6" name="Chart Placeholder 2"/>
          <p:cNvSpPr>
            <a:spLocks noGrp="1"/>
          </p:cNvSpPr>
          <p:nvPr>
            <p:ph type="chart" sz="quarter" idx="14"/>
          </p:nvPr>
        </p:nvSpPr>
        <p:spPr>
          <a:xfrm>
            <a:off x="268359" y="352446"/>
            <a:ext cx="8587407" cy="3972812"/>
          </a:xfrm>
          <a:prstGeom prst="rect">
            <a:avLst/>
          </a:prstGeom>
        </p:spPr>
        <p:txBody>
          <a:bodyPr>
            <a:normAutofit/>
          </a:bodyPr>
          <a:lstStyle>
            <a:lvl1pPr marL="0" indent="0">
              <a:buNone/>
              <a:defRPr b="0" i="0"/>
            </a:lvl1pPr>
          </a:lstStyle>
          <a:p>
            <a:r>
              <a:rPr lang="en-US" dirty="0"/>
              <a:t>Click icon to add chart</a:t>
            </a:r>
          </a:p>
        </p:txBody>
      </p:sp>
    </p:spTree>
    <p:extLst>
      <p:ext uri="{BB962C8B-B14F-4D97-AF65-F5344CB8AC3E}">
        <p14:creationId xmlns:p14="http://schemas.microsoft.com/office/powerpoint/2010/main" val="1220903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8" name="Content Placeholder 3"/>
          <p:cNvSpPr>
            <a:spLocks noGrp="1"/>
          </p:cNvSpPr>
          <p:nvPr>
            <p:ph sz="quarter" idx="18" hasCustomPrompt="1"/>
          </p:nvPr>
        </p:nvSpPr>
        <p:spPr>
          <a:xfrm>
            <a:off x="456925" y="1420744"/>
            <a:ext cx="3826840" cy="2853083"/>
          </a:xfrm>
          <a:prstGeom prst="rect">
            <a:avLst/>
          </a:prstGeom>
        </p:spPr>
        <p:txBody>
          <a:bodyPr/>
          <a:lstStyle>
            <a:lvl1pPr>
              <a:buClr>
                <a:schemeClr val="accent1"/>
              </a:buClr>
              <a:defRPr b="0" i="0"/>
            </a:lvl1pPr>
            <a:lvl2pPr>
              <a:buClr>
                <a:schemeClr val="accent1"/>
              </a:buClr>
              <a:defRPr b="0" i="0"/>
            </a:lvl2pPr>
            <a:lvl3pPr>
              <a:buClr>
                <a:schemeClr val="accent1"/>
              </a:buClr>
              <a:defRPr b="0" i="0"/>
            </a:lvl3pPr>
            <a:lvl4pPr>
              <a:buClr>
                <a:schemeClr val="accent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4790386" y="1420744"/>
            <a:ext cx="3826840" cy="2853083"/>
          </a:xfrm>
          <a:prstGeom prst="rect">
            <a:avLst/>
          </a:prstGeom>
        </p:spPr>
        <p:txBody>
          <a:bodyPr/>
          <a:lstStyle>
            <a:lvl1pPr>
              <a:buClr>
                <a:schemeClr val="accent1"/>
              </a:buClr>
              <a:defRPr b="0" i="0"/>
            </a:lvl1pPr>
            <a:lvl2pPr>
              <a:buClr>
                <a:schemeClr val="accent1"/>
              </a:buClr>
              <a:defRPr b="0" i="0"/>
            </a:lvl2pPr>
            <a:lvl3pPr>
              <a:buClr>
                <a:schemeClr val="accent1"/>
              </a:buClr>
              <a:defRPr b="0" i="0"/>
            </a:lvl3pPr>
            <a:lvl4pPr>
              <a:buClr>
                <a:schemeClr val="accent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7927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1"/>
                </a:solidFill>
                <a:latin typeface="Arial" panose="020B0604020202020204" pitchFamily="34" charset="0"/>
              </a:defRPr>
            </a:lvl1pPr>
          </a:lstStyle>
          <a:p>
            <a:pPr lvl="0"/>
            <a:r>
              <a:rPr lang="en-US" dirty="0"/>
              <a:t>Author’s Name</a:t>
            </a:r>
          </a:p>
        </p:txBody>
      </p:sp>
      <p:sp>
        <p:nvSpPr>
          <p:cNvPr id="13" name="Rectangle 12"/>
          <p:cNvSpPr/>
          <p:nvPr userDrawn="1"/>
        </p:nvSpPr>
        <p:spPr bwMode="auto">
          <a:xfrm>
            <a:off x="496956" y="2"/>
            <a:ext cx="1073426" cy="1182754"/>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rgbClr val="90BD31"/>
              </a:solidFill>
              <a:latin typeface="Arial" panose="020B0604020202020204" pitchFamily="34" charset="0"/>
            </a:endParaRPr>
          </a:p>
        </p:txBody>
      </p:sp>
      <p:sp>
        <p:nvSpPr>
          <p:cNvPr id="12" name="TextBox 11"/>
          <p:cNvSpPr txBox="1"/>
          <p:nvPr userDrawn="1"/>
        </p:nvSpPr>
        <p:spPr bwMode="auto">
          <a:xfrm>
            <a:off x="434629"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0" i="0" dirty="0">
                <a:solidFill>
                  <a:schemeClr val="bg2"/>
                </a:solidFill>
                <a:latin typeface="Arial" panose="020B0604020202020204" pitchFamily="34" charset="0"/>
              </a:rPr>
              <a:t>“</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1"/>
                </a:solidFill>
                <a:latin typeface="Arial" panose="020B0604020202020204" pitchFamily="34" charset="0"/>
              </a:defRPr>
            </a:lvl1pPr>
          </a:lstStyle>
          <a:p>
            <a:pPr lvl="0"/>
            <a:r>
              <a:rPr lang="en-US" dirty="0"/>
              <a:t>Position Title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userDrawn="1"/>
        </p:nvSpPr>
        <p:spPr bwMode="auto">
          <a:xfrm>
            <a:off x="496956" y="2"/>
            <a:ext cx="1073426" cy="1182754"/>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rgbClr val="90BD31"/>
              </a:solidFill>
              <a:latin typeface="Arial" panose="020B0604020202020204" pitchFamily="34" charset="0"/>
            </a:endParaRPr>
          </a:p>
        </p:txBody>
      </p:sp>
      <p:sp>
        <p:nvSpPr>
          <p:cNvPr id="12" name="TextBox 11"/>
          <p:cNvSpPr txBox="1"/>
          <p:nvPr userDrawn="1"/>
        </p:nvSpPr>
        <p:spPr bwMode="auto">
          <a:xfrm>
            <a:off x="434629"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0" i="0" dirty="0">
                <a:solidFill>
                  <a:schemeClr val="bg2"/>
                </a:solidFill>
                <a:latin typeface="Arial" panose="020B0604020202020204" pitchFamily="34" charset="0"/>
              </a:rPr>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2"/>
                </a:solidFill>
                <a:latin typeface="Arial" panose="020B0604020202020204" pitchFamily="34" charset="0"/>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2"/>
                </a:solidFill>
                <a:latin typeface="Arial" panose="020B0604020202020204" pitchFamily="34" charset="0"/>
              </a:defRPr>
            </a:lvl1pPr>
          </a:lstStyle>
          <a:p>
            <a:pPr lvl="0"/>
            <a:r>
              <a:rPr lang="en-US" dirty="0"/>
              <a:t>Position Title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Slide – Green">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userDrawn="1"/>
        </p:nvSpPr>
        <p:spPr bwMode="auto">
          <a:xfrm>
            <a:off x="496956" y="2"/>
            <a:ext cx="1073426" cy="1182754"/>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0" i="0" dirty="0" err="1">
              <a:solidFill>
                <a:srgbClr val="90BD31"/>
              </a:solidFill>
              <a:latin typeface="Arial" panose="020B0604020202020204" pitchFamily="34" charset="0"/>
            </a:endParaRPr>
          </a:p>
        </p:txBody>
      </p:sp>
      <p:sp>
        <p:nvSpPr>
          <p:cNvPr id="12" name="TextBox 11"/>
          <p:cNvSpPr txBox="1"/>
          <p:nvPr userDrawn="1"/>
        </p:nvSpPr>
        <p:spPr bwMode="auto">
          <a:xfrm>
            <a:off x="434629"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0" i="0" dirty="0">
                <a:solidFill>
                  <a:schemeClr val="bg2"/>
                </a:solidFill>
                <a:latin typeface="Arial" panose="020B0604020202020204" pitchFamily="34" charset="0"/>
              </a:rPr>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3"/>
                </a:solidFill>
                <a:latin typeface="Arial" panose="020B0604020202020204" pitchFamily="34" charset="0"/>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3"/>
                </a:solidFill>
                <a:latin typeface="Arial" panose="020B0604020202020204" pitchFamily="34" charset="0"/>
              </a:defRPr>
            </a:lvl1pPr>
          </a:lstStyle>
          <a:p>
            <a:pPr lvl="0"/>
            <a:r>
              <a:rPr lang="en-US" dirty="0"/>
              <a:t>Position Title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 Blu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91175AD-5EC8-6C49-8218-F38BDE3E8622}"/>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8552" t="35459" r="2030" b="-21848"/>
          <a:stretch/>
        </p:blipFill>
        <p:spPr>
          <a:xfrm rot="5400000">
            <a:off x="2622550" y="-1377949"/>
            <a:ext cx="5143500" cy="7899400"/>
          </a:xfrm>
          <a:prstGeom prst="rect">
            <a:avLst/>
          </a:prstGeom>
        </p:spPr>
      </p:pic>
      <p:sp>
        <p:nvSpPr>
          <p:cNvPr id="14" name="Rectangle 13"/>
          <p:cNvSpPr/>
          <p:nvPr userDrawn="1"/>
        </p:nvSpPr>
        <p:spPr bwMode="auto">
          <a:xfrm>
            <a:off x="2" y="1772719"/>
            <a:ext cx="7051729" cy="1411357"/>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15" name="Title 15"/>
          <p:cNvSpPr>
            <a:spLocks noGrp="1"/>
          </p:cNvSpPr>
          <p:nvPr>
            <p:ph type="title" hasCustomPrompt="1"/>
          </p:nvPr>
        </p:nvSpPr>
        <p:spPr>
          <a:xfrm>
            <a:off x="453585" y="1919440"/>
            <a:ext cx="6435412" cy="1107896"/>
          </a:xfrm>
          <a:prstGeom prst="rect">
            <a:avLst/>
          </a:prstGeom>
        </p:spPr>
        <p:txBody>
          <a:bodyPr anchor="ctr">
            <a:noAutofit/>
          </a:bodyPr>
          <a:lstStyle>
            <a:lvl1pPr>
              <a:defRPr sz="3600" b="0" i="0" baseline="0">
                <a:solidFill>
                  <a:schemeClr val="bg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cxnSp>
        <p:nvCxnSpPr>
          <p:cNvPr id="7" name="Straight Connector 6">
            <a:extLst>
              <a:ext uri="{FF2B5EF4-FFF2-40B4-BE49-F238E27FC236}">
                <a16:creationId xmlns:a16="http://schemas.microsoft.com/office/drawing/2014/main" id="{62CCB472-92BE-5E48-80A6-FC260AA96B83}"/>
              </a:ext>
            </a:extLst>
          </p:cNvPr>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8" name="Freeform 77">
            <a:extLst>
              <a:ext uri="{FF2B5EF4-FFF2-40B4-BE49-F238E27FC236}">
                <a16:creationId xmlns:a16="http://schemas.microsoft.com/office/drawing/2014/main" id="{4ABB29B8-DCAF-7B40-9E52-219D904D83D6}"/>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 Teal">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52C1D42-AAA3-B04E-A034-F1358786033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 uri="{96DAC541-7B7A-43D3-8B79-37D633B846F1}">
                <asvg:svgBlip xmlns:asvg="http://schemas.microsoft.com/office/drawing/2016/SVG/main" r:embed="rId3"/>
              </a:ext>
            </a:extLst>
          </a:blip>
          <a:srcRect l="-11183" t="13402" r="10781" b="28503"/>
          <a:stretch/>
        </p:blipFill>
        <p:spPr>
          <a:xfrm>
            <a:off x="-317500" y="-245162"/>
            <a:ext cx="9461500" cy="5388661"/>
          </a:xfrm>
          <a:prstGeom prst="rect">
            <a:avLst/>
          </a:prstGeom>
        </p:spPr>
      </p:pic>
      <p:sp>
        <p:nvSpPr>
          <p:cNvPr id="6" name="Rectangle 5"/>
          <p:cNvSpPr/>
          <p:nvPr userDrawn="1"/>
        </p:nvSpPr>
        <p:spPr bwMode="auto">
          <a:xfrm>
            <a:off x="2" y="1772719"/>
            <a:ext cx="7051729" cy="1411357"/>
          </a:xfrm>
          <a:prstGeom prst="rect">
            <a:avLst/>
          </a:prstGeom>
          <a:solidFill>
            <a:srgbClr val="18A3AC"/>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cxnSp>
        <p:nvCxnSpPr>
          <p:cNvPr id="9" name="Straight Connector 8">
            <a:extLst>
              <a:ext uri="{FF2B5EF4-FFF2-40B4-BE49-F238E27FC236}">
                <a16:creationId xmlns:a16="http://schemas.microsoft.com/office/drawing/2014/main" id="{E01C639F-F884-C946-B140-A9518C6FB9A8}"/>
              </a:ext>
            </a:extLst>
          </p:cNvPr>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0" name="Freeform 77">
            <a:extLst>
              <a:ext uri="{FF2B5EF4-FFF2-40B4-BE49-F238E27FC236}">
                <a16:creationId xmlns:a16="http://schemas.microsoft.com/office/drawing/2014/main" id="{08B3EA4E-B6EE-2549-8EB7-C25BC2142E7C}"/>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
        <p:nvSpPr>
          <p:cNvPr id="12" name="Title 15">
            <a:extLst>
              <a:ext uri="{FF2B5EF4-FFF2-40B4-BE49-F238E27FC236}">
                <a16:creationId xmlns:a16="http://schemas.microsoft.com/office/drawing/2014/main" id="{013E3FCC-D96C-D344-BBA3-51BB23D2A0F4}"/>
              </a:ext>
            </a:extLst>
          </p:cNvPr>
          <p:cNvSpPr>
            <a:spLocks noGrp="1"/>
          </p:cNvSpPr>
          <p:nvPr>
            <p:ph type="title" hasCustomPrompt="1"/>
          </p:nvPr>
        </p:nvSpPr>
        <p:spPr>
          <a:xfrm>
            <a:off x="453585" y="1919440"/>
            <a:ext cx="6435412" cy="1107896"/>
          </a:xfrm>
          <a:prstGeom prst="rect">
            <a:avLst/>
          </a:prstGeom>
        </p:spPr>
        <p:txBody>
          <a:bodyPr anchor="ctr">
            <a:noAutofit/>
          </a:bodyPr>
          <a:lstStyle>
            <a:lvl1pPr>
              <a:defRPr sz="3600" b="0" i="0" baseline="0">
                <a:solidFill>
                  <a:schemeClr val="bg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9" name="Content Placeholder 2">
            <a:extLst>
              <a:ext uri="{FF2B5EF4-FFF2-40B4-BE49-F238E27FC236}">
                <a16:creationId xmlns:a16="http://schemas.microsoft.com/office/drawing/2014/main" id="{79D9FF64-C01C-5C4C-8AB2-E760BF769004}"/>
              </a:ext>
            </a:extLst>
          </p:cNvPr>
          <p:cNvSpPr>
            <a:spLocks noGrp="1"/>
          </p:cNvSpPr>
          <p:nvPr>
            <p:ph sz="quarter" idx="16"/>
          </p:nvPr>
        </p:nvSpPr>
        <p:spPr>
          <a:xfrm>
            <a:off x="453585" y="1401763"/>
            <a:ext cx="8169964" cy="2932112"/>
          </a:xfrm>
        </p:spPr>
        <p:txBody>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4264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 Gree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88447-026C-8740-AB11-4D9C4007C669}"/>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14414"/>
          <a:stretch/>
        </p:blipFill>
        <p:spPr>
          <a:xfrm>
            <a:off x="0" y="401119"/>
            <a:ext cx="9144000" cy="1774069"/>
          </a:xfrm>
          <a:prstGeom prst="rect">
            <a:avLst/>
          </a:prstGeom>
        </p:spPr>
      </p:pic>
      <p:sp>
        <p:nvSpPr>
          <p:cNvPr id="6" name="Rectangle 5"/>
          <p:cNvSpPr/>
          <p:nvPr userDrawn="1"/>
        </p:nvSpPr>
        <p:spPr bwMode="auto">
          <a:xfrm>
            <a:off x="2" y="1772719"/>
            <a:ext cx="7051729" cy="1411357"/>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cxnSp>
        <p:nvCxnSpPr>
          <p:cNvPr id="9" name="Straight Connector 8">
            <a:extLst>
              <a:ext uri="{FF2B5EF4-FFF2-40B4-BE49-F238E27FC236}">
                <a16:creationId xmlns:a16="http://schemas.microsoft.com/office/drawing/2014/main" id="{7AB58095-3588-1A4E-B981-253E9F1A1AEC}"/>
              </a:ext>
            </a:extLst>
          </p:cNvPr>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0" name="Freeform 77">
            <a:extLst>
              <a:ext uri="{FF2B5EF4-FFF2-40B4-BE49-F238E27FC236}">
                <a16:creationId xmlns:a16="http://schemas.microsoft.com/office/drawing/2014/main" id="{81C2D974-A2EE-E349-AD5D-00B5C62A8CB7}"/>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
        <p:nvSpPr>
          <p:cNvPr id="11" name="Title 15">
            <a:extLst>
              <a:ext uri="{FF2B5EF4-FFF2-40B4-BE49-F238E27FC236}">
                <a16:creationId xmlns:a16="http://schemas.microsoft.com/office/drawing/2014/main" id="{18DED201-C78F-0E4A-B63C-520004DA73BE}"/>
              </a:ext>
            </a:extLst>
          </p:cNvPr>
          <p:cNvSpPr>
            <a:spLocks noGrp="1"/>
          </p:cNvSpPr>
          <p:nvPr>
            <p:ph type="title" hasCustomPrompt="1"/>
          </p:nvPr>
        </p:nvSpPr>
        <p:spPr>
          <a:xfrm>
            <a:off x="453585" y="1919440"/>
            <a:ext cx="6435412" cy="1107896"/>
          </a:xfrm>
          <a:prstGeom prst="rect">
            <a:avLst/>
          </a:prstGeom>
        </p:spPr>
        <p:txBody>
          <a:bodyPr anchor="ctr">
            <a:noAutofit/>
          </a:bodyPr>
          <a:lstStyle>
            <a:lvl1pPr>
              <a:defRPr sz="3600" b="0" i="0" baseline="0">
                <a:solidFill>
                  <a:schemeClr val="bg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132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losing with logo_1">
    <p:bg>
      <p:bgRef idx="1001">
        <a:schemeClr val="bg2"/>
      </p:bgRef>
    </p:bg>
    <p:spTree>
      <p:nvGrpSpPr>
        <p:cNvPr id="1" name=""/>
        <p:cNvGrpSpPr/>
        <p:nvPr/>
      </p:nvGrpSpPr>
      <p:grpSpPr>
        <a:xfrm>
          <a:off x="0" y="0"/>
          <a:ext cx="0" cy="0"/>
          <a:chOff x="0" y="0"/>
          <a:chExt cx="0" cy="0"/>
        </a:xfrm>
      </p:grpSpPr>
      <p:pic>
        <p:nvPicPr>
          <p:cNvPr id="4" name="Picture 41"/>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invGray">
          <a:xfrm>
            <a:off x="3865186" y="2036429"/>
            <a:ext cx="1571041" cy="1018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428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losing with logo_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879400" y="1884801"/>
            <a:ext cx="1373900" cy="1373900"/>
          </a:xfrm>
          <a:prstGeom prst="rect">
            <a:avLst/>
          </a:prstGeom>
        </p:spPr>
      </p:pic>
    </p:spTree>
    <p:extLst>
      <p:ext uri="{BB962C8B-B14F-4D97-AF65-F5344CB8AC3E}">
        <p14:creationId xmlns:p14="http://schemas.microsoft.com/office/powerpoint/2010/main" val="1367638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losing – Research">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66F05B-DFA4-6F48-B676-F50E7C038154}"/>
              </a:ext>
            </a:extLst>
          </p:cNvPr>
          <p:cNvSpPr/>
          <p:nvPr userDrawn="1"/>
        </p:nvSpPr>
        <p:spPr bwMode="auto">
          <a:xfrm>
            <a:off x="6149581" y="1645920"/>
            <a:ext cx="2994421" cy="3497580"/>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7" name="Rectangle 6">
            <a:extLst>
              <a:ext uri="{FF2B5EF4-FFF2-40B4-BE49-F238E27FC236}">
                <a16:creationId xmlns:a16="http://schemas.microsoft.com/office/drawing/2014/main" id="{94494DF8-84C9-4641-9876-C01FAA2F1677}"/>
              </a:ext>
            </a:extLst>
          </p:cNvPr>
          <p:cNvSpPr/>
          <p:nvPr userDrawn="1"/>
        </p:nvSpPr>
        <p:spPr bwMode="auto">
          <a:xfrm>
            <a:off x="2" y="0"/>
            <a:ext cx="6149579"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3" name="Picture 12">
            <a:extLst>
              <a:ext uri="{FF2B5EF4-FFF2-40B4-BE49-F238E27FC236}">
                <a16:creationId xmlns:a16="http://schemas.microsoft.com/office/drawing/2014/main" id="{EB73C1E6-BC68-894B-BFA0-E9C181FA15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49580" y="1"/>
            <a:ext cx="2994420" cy="2015504"/>
          </a:xfrm>
          <a:prstGeom prst="rect">
            <a:avLst/>
          </a:prstGeom>
        </p:spPr>
      </p:pic>
      <p:pic>
        <p:nvPicPr>
          <p:cNvPr id="14" name="Picture 13">
            <a:extLst>
              <a:ext uri="{FF2B5EF4-FFF2-40B4-BE49-F238E27FC236}">
                <a16:creationId xmlns:a16="http://schemas.microsoft.com/office/drawing/2014/main" id="{4AD4098B-43D5-4B4E-A524-530B7E386F9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388949"/>
            <a:ext cx="6149580" cy="3754552"/>
          </a:xfrm>
          <a:prstGeom prst="rect">
            <a:avLst/>
          </a:prstGeom>
        </p:spPr>
      </p:pic>
      <p:pic>
        <p:nvPicPr>
          <p:cNvPr id="2" name="Picture 1">
            <a:extLst>
              <a:ext uri="{FF2B5EF4-FFF2-40B4-BE49-F238E27FC236}">
                <a16:creationId xmlns:a16="http://schemas.microsoft.com/office/drawing/2014/main" id="{9A1E061F-A72A-5142-8A32-D6BACF33C6D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 y="144895"/>
            <a:ext cx="6149579" cy="1021134"/>
          </a:xfrm>
          <a:prstGeom prst="rect">
            <a:avLst/>
          </a:prstGeom>
        </p:spPr>
      </p:pic>
      <p:pic>
        <p:nvPicPr>
          <p:cNvPr id="8" name="Picture 7">
            <a:extLst>
              <a:ext uri="{FF2B5EF4-FFF2-40B4-BE49-F238E27FC236}">
                <a16:creationId xmlns:a16="http://schemas.microsoft.com/office/drawing/2014/main" id="{B6B44D79-B0F4-1A43-9BD5-09FD9E662AC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6149578" y="2015505"/>
            <a:ext cx="1615438" cy="161543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losing – Mt. Zion">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66F05B-DFA4-6F48-B676-F50E7C038154}"/>
              </a:ext>
            </a:extLst>
          </p:cNvPr>
          <p:cNvSpPr/>
          <p:nvPr userDrawn="1"/>
        </p:nvSpPr>
        <p:spPr bwMode="auto">
          <a:xfrm>
            <a:off x="6149581" y="1645920"/>
            <a:ext cx="2994421" cy="3497580"/>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7" name="Rectangle 6">
            <a:extLst>
              <a:ext uri="{FF2B5EF4-FFF2-40B4-BE49-F238E27FC236}">
                <a16:creationId xmlns:a16="http://schemas.microsoft.com/office/drawing/2014/main" id="{94494DF8-84C9-4641-9876-C01FAA2F1677}"/>
              </a:ext>
            </a:extLst>
          </p:cNvPr>
          <p:cNvSpPr/>
          <p:nvPr userDrawn="1"/>
        </p:nvSpPr>
        <p:spPr bwMode="auto">
          <a:xfrm>
            <a:off x="2" y="0"/>
            <a:ext cx="6149579"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3" name="Picture 12">
            <a:extLst>
              <a:ext uri="{FF2B5EF4-FFF2-40B4-BE49-F238E27FC236}">
                <a16:creationId xmlns:a16="http://schemas.microsoft.com/office/drawing/2014/main" id="{EB73C1E6-BC68-894B-BFA0-E9C181FA15C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149580" y="9411"/>
            <a:ext cx="2994420" cy="1996683"/>
          </a:xfrm>
          <a:prstGeom prst="rect">
            <a:avLst/>
          </a:prstGeom>
        </p:spPr>
      </p:pic>
      <p:pic>
        <p:nvPicPr>
          <p:cNvPr id="14" name="Picture 13">
            <a:extLst>
              <a:ext uri="{FF2B5EF4-FFF2-40B4-BE49-F238E27FC236}">
                <a16:creationId xmlns:a16="http://schemas.microsoft.com/office/drawing/2014/main" id="{4AD4098B-43D5-4B4E-A524-530B7E386F9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388949"/>
            <a:ext cx="6149577" cy="3754552"/>
          </a:xfrm>
          <a:prstGeom prst="rect">
            <a:avLst/>
          </a:prstGeom>
        </p:spPr>
      </p:pic>
      <p:pic>
        <p:nvPicPr>
          <p:cNvPr id="10" name="Picture 9">
            <a:extLst>
              <a:ext uri="{FF2B5EF4-FFF2-40B4-BE49-F238E27FC236}">
                <a16:creationId xmlns:a16="http://schemas.microsoft.com/office/drawing/2014/main" id="{EA44FD6C-4722-4647-8824-7BD62CB4991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6149577" y="1994818"/>
            <a:ext cx="1615440" cy="1615440"/>
          </a:xfrm>
          <a:prstGeom prst="rect">
            <a:avLst/>
          </a:prstGeom>
          <a:solidFill>
            <a:schemeClr val="accent1"/>
          </a:solidFill>
        </p:spPr>
      </p:pic>
      <p:pic>
        <p:nvPicPr>
          <p:cNvPr id="15" name="Graphic 14">
            <a:extLst>
              <a:ext uri="{FF2B5EF4-FFF2-40B4-BE49-F238E27FC236}">
                <a16:creationId xmlns:a16="http://schemas.microsoft.com/office/drawing/2014/main" id="{A81F62F8-022A-8040-9203-343FE92FDB09}"/>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35407" b="39964"/>
          <a:stretch/>
        </p:blipFill>
        <p:spPr>
          <a:xfrm>
            <a:off x="-993817" y="0"/>
            <a:ext cx="7143396" cy="1388949"/>
          </a:xfrm>
          <a:prstGeom prst="rect">
            <a:avLst/>
          </a:prstGeom>
        </p:spPr>
      </p:pic>
    </p:spTree>
    <p:extLst>
      <p:ext uri="{BB962C8B-B14F-4D97-AF65-F5344CB8AC3E}">
        <p14:creationId xmlns:p14="http://schemas.microsoft.com/office/powerpoint/2010/main" val="2811635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losing – Patient Car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4FBE2C-79B3-0741-8C4F-E79579E3B5C3}"/>
              </a:ext>
            </a:extLst>
          </p:cNvPr>
          <p:cNvSpPr/>
          <p:nvPr userDrawn="1"/>
        </p:nvSpPr>
        <p:spPr bwMode="auto">
          <a:xfrm>
            <a:off x="0" y="1645921"/>
            <a:ext cx="2994421" cy="3497580"/>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6" name="Rectangle 5">
            <a:extLst>
              <a:ext uri="{FF2B5EF4-FFF2-40B4-BE49-F238E27FC236}">
                <a16:creationId xmlns:a16="http://schemas.microsoft.com/office/drawing/2014/main" id="{7CBA96EE-AE7F-9D47-80E0-948746F73CBD}"/>
              </a:ext>
            </a:extLst>
          </p:cNvPr>
          <p:cNvSpPr/>
          <p:nvPr userDrawn="1"/>
        </p:nvSpPr>
        <p:spPr bwMode="auto">
          <a:xfrm>
            <a:off x="2756757" y="0"/>
            <a:ext cx="6387245"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1" name="Picture 10">
            <a:extLst>
              <a:ext uri="{FF2B5EF4-FFF2-40B4-BE49-F238E27FC236}">
                <a16:creationId xmlns:a16="http://schemas.microsoft.com/office/drawing/2014/main" id="{4508378B-0C89-E14E-8069-2034FF2D0F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2" y="1"/>
            <a:ext cx="2760609" cy="2015504"/>
          </a:xfrm>
          <a:prstGeom prst="rect">
            <a:avLst/>
          </a:prstGeom>
        </p:spPr>
      </p:pic>
      <p:pic>
        <p:nvPicPr>
          <p:cNvPr id="13" name="Picture 12">
            <a:extLst>
              <a:ext uri="{FF2B5EF4-FFF2-40B4-BE49-F238E27FC236}">
                <a16:creationId xmlns:a16="http://schemas.microsoft.com/office/drawing/2014/main" id="{A98C622B-BC71-0F4D-ACEB-367F089BDF4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56754" y="1257301"/>
            <a:ext cx="6387246" cy="3886199"/>
          </a:xfrm>
          <a:prstGeom prst="rect">
            <a:avLst/>
          </a:prstGeom>
        </p:spPr>
      </p:pic>
      <p:pic>
        <p:nvPicPr>
          <p:cNvPr id="14" name="Picture 13">
            <a:extLst>
              <a:ext uri="{FF2B5EF4-FFF2-40B4-BE49-F238E27FC236}">
                <a16:creationId xmlns:a16="http://schemas.microsoft.com/office/drawing/2014/main" id="{FC4AB437-D405-6C43-9FA5-FD5F04163FCD}"/>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140700" y="2015504"/>
            <a:ext cx="1615440" cy="1615440"/>
          </a:xfrm>
          <a:prstGeom prst="rect">
            <a:avLst/>
          </a:prstGeom>
          <a:solidFill>
            <a:schemeClr val="accent1"/>
          </a:solidFill>
        </p:spPr>
      </p:pic>
      <p:pic>
        <p:nvPicPr>
          <p:cNvPr id="2" name="Picture 1">
            <a:extLst>
              <a:ext uri="{FF2B5EF4-FFF2-40B4-BE49-F238E27FC236}">
                <a16:creationId xmlns:a16="http://schemas.microsoft.com/office/drawing/2014/main" id="{2A46CC52-4A32-374A-BF1E-0FA06087FD5A}"/>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2454" t="5935" r="2464" b="11182"/>
          <a:stretch/>
        </p:blipFill>
        <p:spPr>
          <a:xfrm>
            <a:off x="2756141" y="30482"/>
            <a:ext cx="6387861" cy="1226817"/>
          </a:xfrm>
          <a:prstGeom prst="rect">
            <a:avLst/>
          </a:prstGeom>
        </p:spPr>
      </p:pic>
    </p:spTree>
    <p:extLst>
      <p:ext uri="{BB962C8B-B14F-4D97-AF65-F5344CB8AC3E}">
        <p14:creationId xmlns:p14="http://schemas.microsoft.com/office/powerpoint/2010/main" val="2979287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Closing – Education">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A4FBBD5-5854-194C-9766-1823F3F5452C}"/>
              </a:ext>
            </a:extLst>
          </p:cNvPr>
          <p:cNvSpPr/>
          <p:nvPr userDrawn="1"/>
        </p:nvSpPr>
        <p:spPr bwMode="auto">
          <a:xfrm>
            <a:off x="0" y="1645921"/>
            <a:ext cx="2994421" cy="3497580"/>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6" name="Rectangle 5">
            <a:extLst>
              <a:ext uri="{FF2B5EF4-FFF2-40B4-BE49-F238E27FC236}">
                <a16:creationId xmlns:a16="http://schemas.microsoft.com/office/drawing/2014/main" id="{FEB282E7-F7BC-5A48-9E5F-4ECBFDF952A0}"/>
              </a:ext>
            </a:extLst>
          </p:cNvPr>
          <p:cNvSpPr/>
          <p:nvPr userDrawn="1"/>
        </p:nvSpPr>
        <p:spPr bwMode="auto">
          <a:xfrm>
            <a:off x="2756757" y="0"/>
            <a:ext cx="6387245"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0" name="Picture 9">
            <a:extLst>
              <a:ext uri="{FF2B5EF4-FFF2-40B4-BE49-F238E27FC236}">
                <a16:creationId xmlns:a16="http://schemas.microsoft.com/office/drawing/2014/main" id="{21C94893-0820-A743-86A6-BDEB411A72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2756753" cy="2015504"/>
          </a:xfrm>
          <a:prstGeom prst="rect">
            <a:avLst/>
          </a:prstGeom>
        </p:spPr>
      </p:pic>
      <p:pic>
        <p:nvPicPr>
          <p:cNvPr id="11" name="Picture 10">
            <a:extLst>
              <a:ext uri="{FF2B5EF4-FFF2-40B4-BE49-F238E27FC236}">
                <a16:creationId xmlns:a16="http://schemas.microsoft.com/office/drawing/2014/main" id="{1412EA7E-47D5-4248-9461-6049F4FA2F3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56754" y="1257301"/>
            <a:ext cx="6387246" cy="3886199"/>
          </a:xfrm>
          <a:prstGeom prst="rect">
            <a:avLst/>
          </a:prstGeom>
        </p:spPr>
      </p:pic>
      <p:pic>
        <p:nvPicPr>
          <p:cNvPr id="9" name="Graphic 8">
            <a:extLst>
              <a:ext uri="{FF2B5EF4-FFF2-40B4-BE49-F238E27FC236}">
                <a16:creationId xmlns:a16="http://schemas.microsoft.com/office/drawing/2014/main" id="{21F1DBF9-E6D2-EC49-80D7-6EE1B776A50D}"/>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37974" b="37397"/>
          <a:stretch/>
        </p:blipFill>
        <p:spPr>
          <a:xfrm>
            <a:off x="2756140" y="15255"/>
            <a:ext cx="6387860" cy="1242044"/>
          </a:xfrm>
          <a:prstGeom prst="rect">
            <a:avLst/>
          </a:prstGeom>
        </p:spPr>
      </p:pic>
      <p:pic>
        <p:nvPicPr>
          <p:cNvPr id="13" name="Picture 12">
            <a:extLst>
              <a:ext uri="{FF2B5EF4-FFF2-40B4-BE49-F238E27FC236}">
                <a16:creationId xmlns:a16="http://schemas.microsoft.com/office/drawing/2014/main" id="{5656DF26-9AA1-AC46-9695-22DFD8CE98E3}"/>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1140700" y="2015504"/>
            <a:ext cx="1615440" cy="1615440"/>
          </a:xfrm>
          <a:prstGeom prst="rect">
            <a:avLst/>
          </a:prstGeom>
          <a:solidFill>
            <a:schemeClr val="accent1"/>
          </a:solidFill>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195159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3" name="Chart Placeholder 2"/>
          <p:cNvSpPr>
            <a:spLocks noGrp="1"/>
          </p:cNvSpPr>
          <p:nvPr>
            <p:ph type="chart" sz="quarter" idx="14"/>
          </p:nvPr>
        </p:nvSpPr>
        <p:spPr>
          <a:xfrm>
            <a:off x="268359" y="337931"/>
            <a:ext cx="8587407" cy="4065105"/>
          </a:xfrm>
          <a:prstGeom prst="rect">
            <a:avLst/>
          </a:prstGeom>
        </p:spPr>
        <p:txBody>
          <a:bodyPr>
            <a:normAutofit/>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dirty="0"/>
              <a:t>Click icon to add chart</a:t>
            </a:r>
          </a:p>
        </p:txBody>
      </p:sp>
    </p:spTree>
    <p:extLst>
      <p:ext uri="{BB962C8B-B14F-4D97-AF65-F5344CB8AC3E}">
        <p14:creationId xmlns:p14="http://schemas.microsoft.com/office/powerpoint/2010/main" val="632906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9" name="Content Placeholder 2">
            <a:extLst>
              <a:ext uri="{FF2B5EF4-FFF2-40B4-BE49-F238E27FC236}">
                <a16:creationId xmlns:a16="http://schemas.microsoft.com/office/drawing/2014/main" id="{9469704F-E66B-5B41-BF3B-8C6539B48428}"/>
              </a:ext>
            </a:extLst>
          </p:cNvPr>
          <p:cNvSpPr>
            <a:spLocks noGrp="1"/>
          </p:cNvSpPr>
          <p:nvPr>
            <p:ph sz="quarter" idx="16"/>
          </p:nvPr>
        </p:nvSpPr>
        <p:spPr>
          <a:xfrm>
            <a:off x="453585" y="1401763"/>
            <a:ext cx="3915528" cy="2932112"/>
          </a:xfrm>
        </p:spPr>
        <p:txBody>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2">
            <a:extLst>
              <a:ext uri="{FF2B5EF4-FFF2-40B4-BE49-F238E27FC236}">
                <a16:creationId xmlns:a16="http://schemas.microsoft.com/office/drawing/2014/main" id="{C99F718F-E8D1-5640-A678-0137FDBAEC9F}"/>
              </a:ext>
            </a:extLst>
          </p:cNvPr>
          <p:cNvSpPr>
            <a:spLocks noGrp="1"/>
          </p:cNvSpPr>
          <p:nvPr>
            <p:ph sz="quarter" idx="20"/>
          </p:nvPr>
        </p:nvSpPr>
        <p:spPr>
          <a:xfrm>
            <a:off x="4733354" y="1401763"/>
            <a:ext cx="3915528" cy="2932112"/>
          </a:xfrm>
        </p:spPr>
        <p:txBody>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84155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 Nav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7" name="TextBox 6"/>
          <p:cNvSpPr txBox="1"/>
          <p:nvPr userDrawn="1"/>
        </p:nvSpPr>
        <p:spPr bwMode="auto">
          <a:xfrm>
            <a:off x="457203" y="198783"/>
            <a:ext cx="1192695" cy="2123658"/>
          </a:xfrm>
          <a:prstGeom prst="rect">
            <a:avLst/>
          </a:prstGeom>
          <a:noFill/>
          <a:ln w="19050" algn="ctr">
            <a:noFill/>
            <a:miter lim="800000"/>
            <a:headEnd/>
            <a:tailEnd/>
          </a:ln>
        </p:spPr>
        <p:txBody>
          <a:bodyPr wrap="square" lIns="0" tIns="0" rIns="0" bIns="0" rtlCol="0">
            <a:spAutoFit/>
          </a:bodyPr>
          <a:lstStyle/>
          <a:p>
            <a:r>
              <a:rPr lang="en-US" sz="13800" b="0" i="0" dirty="0">
                <a:solidFill>
                  <a:schemeClr val="tx2"/>
                </a:solidFill>
                <a:latin typeface="Arial" panose="020B0604020202020204" pitchFamily="34" charset="0"/>
                <a:ea typeface="Helvetica Neue" panose="02000503000000020004" pitchFamily="2" charset="0"/>
                <a:cs typeface="Arial" panose="020B0604020202020204" pitchFamily="34" charset="0"/>
              </a:rPr>
              <a:t>“</a:t>
            </a:r>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Position Title</a:t>
            </a:r>
          </a:p>
        </p:txBody>
      </p:sp>
    </p:spTree>
    <p:extLst>
      <p:ext uri="{BB962C8B-B14F-4D97-AF65-F5344CB8AC3E}">
        <p14:creationId xmlns:p14="http://schemas.microsoft.com/office/powerpoint/2010/main" val="1790547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7" name="TextBox 6"/>
          <p:cNvSpPr txBox="1"/>
          <p:nvPr userDrawn="1"/>
        </p:nvSpPr>
        <p:spPr bwMode="auto">
          <a:xfrm>
            <a:off x="457203" y="198783"/>
            <a:ext cx="1192695" cy="2123658"/>
          </a:xfrm>
          <a:prstGeom prst="rect">
            <a:avLst/>
          </a:prstGeom>
          <a:noFill/>
          <a:ln w="19050" algn="ctr">
            <a:noFill/>
            <a:miter lim="800000"/>
            <a:headEnd/>
            <a:tailEnd/>
          </a:ln>
        </p:spPr>
        <p:txBody>
          <a:bodyPr wrap="square" lIns="0" tIns="0" rIns="0" bIns="0" rtlCol="0">
            <a:spAutoFit/>
          </a:bodyPr>
          <a:lstStyle/>
          <a:p>
            <a:r>
              <a:rPr lang="en-US" sz="13800" b="0" i="0" dirty="0">
                <a:solidFill>
                  <a:schemeClr val="accent2"/>
                </a:solidFill>
                <a:latin typeface="Arial" panose="020B0604020202020204" pitchFamily="34" charset="0"/>
                <a:ea typeface="Helvetica Neue" panose="02000503000000020004" pitchFamily="2" charset="0"/>
                <a:cs typeface="Arial" panose="020B0604020202020204" pitchFamily="34" charset="0"/>
              </a:rPr>
              <a:t>“</a:t>
            </a:r>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lorem ipsum. Ut </a:t>
            </a:r>
            <a:r>
              <a:rPr lang="en-US" dirty="0" err="1"/>
              <a:t>enim</a:t>
            </a:r>
            <a:r>
              <a:rPr lang="en-US" dirty="0"/>
              <a:t> ad minim </a:t>
            </a:r>
            <a:r>
              <a:rPr lang="en-US" dirty="0" err="1"/>
              <a:t>quis</a:t>
            </a:r>
            <a:r>
              <a:rPr lang="en-US" dirty="0"/>
              <a:t> </a:t>
            </a:r>
            <a:r>
              <a:rPr lang="en-US" dirty="0" err="1"/>
              <a:t>nostrud</a:t>
            </a:r>
            <a:r>
              <a:rPr lang="en-US" dirty="0"/>
              <a:t>.</a:t>
            </a:r>
          </a:p>
        </p:txBody>
      </p:sp>
      <p:sp>
        <p:nvSpPr>
          <p:cNvPr id="14"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2"/>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Author’s Name</a:t>
            </a:r>
          </a:p>
        </p:txBody>
      </p:sp>
      <p:sp>
        <p:nvSpPr>
          <p:cNvPr id="15"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2"/>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Position Title</a:t>
            </a:r>
          </a:p>
        </p:txBody>
      </p:sp>
    </p:spTree>
    <p:extLst>
      <p:ext uri="{BB962C8B-B14F-4D97-AF65-F5344CB8AC3E}">
        <p14:creationId xmlns:p14="http://schemas.microsoft.com/office/powerpoint/2010/main" val="2073384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9685" y="1401417"/>
            <a:ext cx="8137665"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Placeholder 1"/>
          <p:cNvSpPr>
            <a:spLocks noGrp="1"/>
          </p:cNvSpPr>
          <p:nvPr>
            <p:ph type="title"/>
          </p:nvPr>
        </p:nvSpPr>
        <p:spPr>
          <a:xfrm>
            <a:off x="453585" y="318751"/>
            <a:ext cx="8173580" cy="458587"/>
          </a:xfrm>
          <a:prstGeom prst="rect">
            <a:avLst/>
          </a:prstGeom>
        </p:spPr>
        <p:txBody>
          <a:bodyPr vert="horz" wrap="square" lIns="91440" tIns="45720" rIns="91440" bIns="45720" rtlCol="0" anchor="t" anchorCtr="0">
            <a:noAutofit/>
          </a:bodyPr>
          <a:lstStyle/>
          <a:p>
            <a:r>
              <a:rPr lang="en-US" dirty="0"/>
              <a:t>Slide Title Here</a:t>
            </a:r>
          </a:p>
        </p:txBody>
      </p:sp>
      <p:sp>
        <p:nvSpPr>
          <p:cNvPr id="11" name="Footer Placeholder 5"/>
          <p:cNvSpPr>
            <a:spLocks noGrp="1"/>
          </p:cNvSpPr>
          <p:nvPr>
            <p:ph type="ftr" sz="quarter" idx="3"/>
          </p:nvPr>
        </p:nvSpPr>
        <p:spPr>
          <a:xfrm>
            <a:off x="548152" y="4852597"/>
            <a:ext cx="4310907" cy="10348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12" name="Slide Number Placeholder 6"/>
          <p:cNvSpPr>
            <a:spLocks noGrp="1"/>
          </p:cNvSpPr>
          <p:nvPr>
            <p:ph type="sldNum" sz="quarter" idx="4"/>
          </p:nvPr>
        </p:nvSpPr>
        <p:spPr>
          <a:xfrm>
            <a:off x="272107" y="4840129"/>
            <a:ext cx="246061" cy="11642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cs typeface="Arial" panose="020B0604020202020204" pitchFamily="34" charset="0"/>
              </a:defRPr>
            </a:lvl1pPr>
          </a:lstStyle>
          <a:p>
            <a:fld id="{7BCC8D0D-EAEC-449D-9161-023DFF90F2E2}" type="slidenum">
              <a:rPr lang="en-US" smtClean="0"/>
              <a:pPr/>
              <a:t>‹#›</a:t>
            </a:fld>
            <a:endParaRPr lang="en-US" dirty="0"/>
          </a:p>
        </p:txBody>
      </p:sp>
      <p:cxnSp>
        <p:nvCxnSpPr>
          <p:cNvPr id="36" name="Straight Connector 35"/>
          <p:cNvCxnSpPr/>
          <p:nvPr userDrawn="1"/>
        </p:nvCxnSpPr>
        <p:spPr>
          <a:xfrm>
            <a:off x="365125" y="4687560"/>
            <a:ext cx="841375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userDrawn="1"/>
        </p:nvCxnSpPr>
        <p:spPr>
          <a:xfrm>
            <a:off x="277813" y="4687560"/>
            <a:ext cx="859536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sp>
        <p:nvSpPr>
          <p:cNvPr id="13" name="Freeform 77"/>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ndParaRPr>
          </a:p>
        </p:txBody>
      </p:sp>
    </p:spTree>
    <p:extLst>
      <p:ext uri="{BB962C8B-B14F-4D97-AF65-F5344CB8AC3E}">
        <p14:creationId xmlns:p14="http://schemas.microsoft.com/office/powerpoint/2010/main" val="1203051825"/>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4" r:id="rId4"/>
    <p:sldLayoutId id="2147483982"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 id="2147484016" r:id="rId14"/>
    <p:sldLayoutId id="2147483994" r:id="rId15"/>
    <p:sldLayoutId id="2147483995" r:id="rId16"/>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hf hdr="0"/>
  <p:txStyles>
    <p:titleStyle>
      <a:lvl1pPr algn="l" defTabSz="914378" rtl="0" eaLnBrk="1" latinLnBrk="0" hangingPunct="1">
        <a:lnSpc>
          <a:spcPct val="85000"/>
        </a:lnSpc>
        <a:spcBef>
          <a:spcPct val="0"/>
        </a:spcBef>
        <a:buNone/>
        <a:defRPr lang="en-US" sz="3600" b="0" i="0" kern="1200" cap="none" spc="0" baseline="0" dirty="0" smtClean="0">
          <a:solidFill>
            <a:schemeClr val="tx1"/>
          </a:solidFill>
          <a:latin typeface="Garamond" panose="02020404030301010803" pitchFamily="18" charset="0"/>
          <a:ea typeface="Helvetica Neue" panose="02000503000000020004" pitchFamily="2" charset="0"/>
          <a:cs typeface="Arial" panose="020B0604020202020204" pitchFamily="34" charset="0"/>
        </a:defRPr>
      </a:lvl1pPr>
    </p:titleStyle>
    <p:bodyStyle>
      <a:lvl1pPr marL="233357" indent="-23335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1"/>
        </a:buClr>
        <a:buSzPct val="100000"/>
        <a:buFont typeface=".AppleSystemUIFont" charset="0"/>
        <a:buChar char="-"/>
        <a:tabLst/>
        <a:defRPr lang="en-US" sz="20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1"/>
        </a:buClr>
        <a:buSzPct val="100000"/>
        <a:buFont typeface=".AppleSystemUIFont" charset="0"/>
        <a:buChar char="-"/>
        <a:tabLst/>
        <a:defRPr lang="en-US" sz="16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312830" indent="-227007" algn="l" defTabSz="640064" rtl="0" eaLnBrk="1" latinLnBrk="0" hangingPunct="1">
        <a:lnSpc>
          <a:spcPct val="100000"/>
        </a:lnSpc>
        <a:spcBef>
          <a:spcPts val="0"/>
        </a:spcBef>
        <a:spcAft>
          <a:spcPts val="1000"/>
        </a:spcAft>
        <a:buClr>
          <a:schemeClr val="accent1"/>
        </a:buClr>
        <a:buSzPct val="80000"/>
        <a:buFont typeface="Wingdings" charset="2"/>
        <a:buChar char="§"/>
        <a:defRPr lang="en-US" sz="1400" b="0" kern="1200" dirty="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Footer Placeholder 5"/>
          <p:cNvSpPr>
            <a:spLocks noGrp="1"/>
          </p:cNvSpPr>
          <p:nvPr>
            <p:ph type="ftr" sz="quarter" idx="3"/>
          </p:nvPr>
        </p:nvSpPr>
        <p:spPr>
          <a:xfrm>
            <a:off x="548152" y="4852597"/>
            <a:ext cx="4310907" cy="10348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2" name="Slide Number Placeholder 6"/>
          <p:cNvSpPr>
            <a:spLocks noGrp="1"/>
          </p:cNvSpPr>
          <p:nvPr>
            <p:ph type="sldNum" sz="quarter" idx="4"/>
          </p:nvPr>
        </p:nvSpPr>
        <p:spPr>
          <a:xfrm>
            <a:off x="272107" y="4840129"/>
            <a:ext cx="246061" cy="11642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cxnSp>
        <p:nvCxnSpPr>
          <p:cNvPr id="36" name="Straight Connector 35"/>
          <p:cNvCxnSpPr/>
          <p:nvPr/>
        </p:nvCxnSpPr>
        <p:spPr>
          <a:xfrm>
            <a:off x="365125" y="4687560"/>
            <a:ext cx="841375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3" name="Freeform 77"/>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
        <p:nvSpPr>
          <p:cNvPr id="10" name="Text Placeholder 3">
            <a:extLst>
              <a:ext uri="{FF2B5EF4-FFF2-40B4-BE49-F238E27FC236}">
                <a16:creationId xmlns:a16="http://schemas.microsoft.com/office/drawing/2014/main" id="{77A11AC4-0317-9648-9B11-2E4A9F79415E}"/>
              </a:ext>
            </a:extLst>
          </p:cNvPr>
          <p:cNvSpPr>
            <a:spLocks noGrp="1"/>
          </p:cNvSpPr>
          <p:nvPr>
            <p:ph type="body" idx="1"/>
          </p:nvPr>
        </p:nvSpPr>
        <p:spPr>
          <a:xfrm>
            <a:off x="459685" y="1401417"/>
            <a:ext cx="8137665"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itle Placeholder 1">
            <a:extLst>
              <a:ext uri="{FF2B5EF4-FFF2-40B4-BE49-F238E27FC236}">
                <a16:creationId xmlns:a16="http://schemas.microsoft.com/office/drawing/2014/main" id="{EEA57C94-8CEE-E147-BA04-64415375E2D2}"/>
              </a:ext>
            </a:extLst>
          </p:cNvPr>
          <p:cNvSpPr>
            <a:spLocks noGrp="1"/>
          </p:cNvSpPr>
          <p:nvPr>
            <p:ph type="title"/>
          </p:nvPr>
        </p:nvSpPr>
        <p:spPr>
          <a:xfrm>
            <a:off x="453585" y="318751"/>
            <a:ext cx="8173580" cy="458587"/>
          </a:xfrm>
          <a:prstGeom prst="rect">
            <a:avLst/>
          </a:prstGeom>
        </p:spPr>
        <p:txBody>
          <a:bodyPr vert="horz" wrap="square" lIns="91440" tIns="45720" rIns="91440" bIns="45720" rtlCol="0" anchor="t" anchorCtr="0">
            <a:noAutofit/>
          </a:bodyPr>
          <a:lstStyle/>
          <a:p>
            <a:r>
              <a:rPr lang="en-US" dirty="0"/>
              <a:t>Slide Title Here</a:t>
            </a:r>
          </a:p>
        </p:txBody>
      </p:sp>
    </p:spTree>
    <p:extLst>
      <p:ext uri="{BB962C8B-B14F-4D97-AF65-F5344CB8AC3E}">
        <p14:creationId xmlns:p14="http://schemas.microsoft.com/office/powerpoint/2010/main" val="1239549721"/>
      </p:ext>
    </p:extLst>
  </p:cSld>
  <p:clrMap bg1="lt1" tx1="dk1" bg2="lt2" tx2="dk2" accent1="accent1" accent2="accent2" accent3="accent3" accent4="accent4" accent5="accent5" accent6="accent6" hlink="hlink" folHlink="folHlink"/>
  <p:sldLayoutIdLst>
    <p:sldLayoutId id="2147483955" r:id="rId1"/>
    <p:sldLayoutId id="2147483972" r:id="rId2"/>
    <p:sldLayoutId id="2147483975" r:id="rId3"/>
    <p:sldLayoutId id="2147483976" r:id="rId4"/>
    <p:sldLayoutId id="2147484011" r:id="rId5"/>
    <p:sldLayoutId id="2147484012" r:id="rId6"/>
    <p:sldLayoutId id="2147484013" r:id="rId7"/>
    <p:sldLayoutId id="2147484001" r:id="rId8"/>
    <p:sldLayoutId id="2147484007" r:id="rId9"/>
    <p:sldLayoutId id="2147484009" r:id="rId10"/>
    <p:sldLayoutId id="2147484008" r:id="rId11"/>
    <p:sldLayoutId id="2147483944" r:id="rId12"/>
    <p:sldLayoutId id="2147483951" r:id="rId13"/>
    <p:sldLayoutId id="2147483953" r:id="rId14"/>
    <p:sldLayoutId id="2147484000" r:id="rId15"/>
    <p:sldLayoutId id="2147483950" r:id="rId16"/>
    <p:sldLayoutId id="2147483960" r:id="rId17"/>
    <p:sldLayoutId id="2147483961" r:id="rId18"/>
    <p:sldLayoutId id="2147483966" r:id="rId19"/>
    <p:sldLayoutId id="2147483967" r:id="rId20"/>
    <p:sldLayoutId id="2147483968" r:id="rId21"/>
    <p:sldLayoutId id="2147483969" r:id="rId22"/>
    <p:sldLayoutId id="2147483970" r:id="rId23"/>
    <p:sldLayoutId id="2147483971" r:id="rId24"/>
    <p:sldLayoutId id="2147484015" r:id="rId25"/>
    <p:sldLayoutId id="2147483954" r:id="rId26"/>
    <p:sldLayoutId id="2147483959" r:id="rId27"/>
    <p:sldLayoutId id="2147484002" r:id="rId28"/>
    <p:sldLayoutId id="2147484014" r:id="rId29"/>
    <p:sldLayoutId id="2147484010" r:id="rId30"/>
    <p:sldLayoutId id="2147484003" r:id="rId31"/>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hf hdr="0"/>
  <p:txStyles>
    <p:titleStyle>
      <a:lvl1pPr algn="l" defTabSz="914378" rtl="0" eaLnBrk="1" latinLnBrk="0" hangingPunct="1">
        <a:lnSpc>
          <a:spcPct val="85000"/>
        </a:lnSpc>
        <a:spcBef>
          <a:spcPct val="0"/>
        </a:spcBef>
        <a:buNone/>
        <a:defRPr lang="en-US" sz="3600" b="0" i="0" kern="1200" cap="none" spc="0" baseline="0" dirty="0" smtClean="0">
          <a:solidFill>
            <a:schemeClr val="tx1"/>
          </a:solidFill>
          <a:latin typeface="Garamond" panose="02020404030301010803" pitchFamily="18" charset="0"/>
          <a:ea typeface="Helvetica Neue" panose="02000503000000020004" pitchFamily="2" charset="0"/>
          <a:cs typeface="Arial" panose="020B0604020202020204" pitchFamily="34" charset="0"/>
        </a:defRPr>
      </a:lvl1pPr>
    </p:titleStyle>
    <p:bodyStyle>
      <a:lvl1pPr marL="233357" indent="-23335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20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16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312830" indent="-227007" algn="l" defTabSz="640064" rtl="0" eaLnBrk="1" latinLnBrk="0" hangingPunct="1">
        <a:lnSpc>
          <a:spcPct val="200000"/>
        </a:lnSpc>
        <a:spcBef>
          <a:spcPts val="0"/>
        </a:spcBef>
        <a:buClr>
          <a:srgbClr val="18A3AC"/>
        </a:buClr>
        <a:buSzPct val="80000"/>
        <a:buFont typeface="Wingdings" charset="2"/>
        <a:buChar char="§"/>
        <a:defRPr lang="en-US" sz="2000" b="0" kern="1200" dirty="0">
          <a:solidFill>
            <a:schemeClr val="tx1"/>
          </a:solidFill>
          <a:latin typeface="+mj-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32.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32.xml"/><Relationship Id="rId4" Type="http://schemas.openxmlformats.org/officeDocument/2006/relationships/image" Target="../media/image45.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3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32.xml"/><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35027-E069-4788-FA09-B74790AF41AD}"/>
              </a:ext>
            </a:extLst>
          </p:cNvPr>
          <p:cNvPicPr>
            <a:picLocks noChangeAspect="1"/>
          </p:cNvPicPr>
          <p:nvPr/>
        </p:nvPicPr>
        <p:blipFill>
          <a:blip r:embed="rId2"/>
          <a:stretch>
            <a:fillRect/>
          </a:stretch>
        </p:blipFill>
        <p:spPr>
          <a:xfrm>
            <a:off x="645968" y="117177"/>
            <a:ext cx="7852064" cy="738660"/>
          </a:xfrm>
          <a:prstGeom prst="rect">
            <a:avLst/>
          </a:prstGeom>
        </p:spPr>
      </p:pic>
      <p:sp>
        <p:nvSpPr>
          <p:cNvPr id="15" name="TextBox 14">
            <a:extLst>
              <a:ext uri="{FF2B5EF4-FFF2-40B4-BE49-F238E27FC236}">
                <a16:creationId xmlns:a16="http://schemas.microsoft.com/office/drawing/2014/main" id="{39CA05D6-A646-17E0-7C12-92E66A34A3A6}"/>
              </a:ext>
            </a:extLst>
          </p:cNvPr>
          <p:cNvSpPr txBox="1"/>
          <p:nvPr/>
        </p:nvSpPr>
        <p:spPr bwMode="auto">
          <a:xfrm>
            <a:off x="645968" y="822773"/>
            <a:ext cx="7852064" cy="4031873"/>
          </a:xfrm>
          <a:prstGeom prst="rect">
            <a:avLst/>
          </a:prstGeom>
          <a:noFill/>
          <a:ln w="19050" algn="ctr">
            <a:noFill/>
            <a:miter lim="800000"/>
            <a:headEnd/>
            <a:tailEnd/>
          </a:ln>
        </p:spPr>
        <p:txBody>
          <a:bodyPr wrap="square">
            <a:spAutoFit/>
          </a:bodyPr>
          <a:lstStyle/>
          <a:p>
            <a:r>
              <a:rPr lang="en-US" sz="3600" b="1" dirty="0">
                <a:latin typeface="+mj-lt"/>
                <a:ea typeface="Helvetica Neue" panose="02000503000000020004" pitchFamily="2" charset="0"/>
                <a:cs typeface="Arial" panose="020B0604020202020204" pitchFamily="34" charset="0"/>
              </a:rPr>
              <a:t>Network expansion of genetic associations defines a pleiotropy map of human cell biology</a:t>
            </a:r>
            <a:endParaRPr lang="en-US" sz="2800" dirty="0">
              <a:latin typeface="+mj-lt"/>
              <a:ea typeface="Helvetica Neue" panose="02000503000000020004" pitchFamily="2" charset="0"/>
              <a:cs typeface="Arial" panose="020B0604020202020204" pitchFamily="34" charset="0"/>
            </a:endParaRPr>
          </a:p>
          <a:p>
            <a:endParaRPr lang="en-US" sz="2000" dirty="0">
              <a:latin typeface="+mj-lt"/>
              <a:ea typeface="Helvetica Neue" panose="02000503000000020004" pitchFamily="2" charset="0"/>
              <a:cs typeface="Arial" panose="020B0604020202020204" pitchFamily="34" charset="0"/>
            </a:endParaRPr>
          </a:p>
          <a:p>
            <a:r>
              <a:rPr lang="en-US" sz="2800" dirty="0">
                <a:latin typeface="+mj-lt"/>
                <a:ea typeface="Helvetica Neue" panose="02000503000000020004" pitchFamily="2" charset="0"/>
                <a:cs typeface="Arial" panose="020B0604020202020204" pitchFamily="34" charset="0"/>
              </a:rPr>
              <a:t>Barrio-Hernandez et al. </a:t>
            </a:r>
          </a:p>
          <a:p>
            <a:endParaRPr lang="en-US" dirty="0">
              <a:latin typeface="+mj-lt"/>
              <a:ea typeface="Helvetica Neue" panose="02000503000000020004" pitchFamily="2" charset="0"/>
              <a:cs typeface="Arial" panose="020B0604020202020204" pitchFamily="34" charset="0"/>
            </a:endParaRPr>
          </a:p>
          <a:p>
            <a:r>
              <a:rPr lang="en-US" sz="2000" dirty="0">
                <a:latin typeface="+mj-lt"/>
                <a:ea typeface="Helvetica Neue" panose="02000503000000020004" pitchFamily="2" charset="0"/>
                <a:cs typeface="Arial" panose="020B0604020202020204" pitchFamily="34" charset="0"/>
              </a:rPr>
              <a:t>Presenter: Wanjun Gu, </a:t>
            </a:r>
            <a:r>
              <a:rPr lang="en-US" sz="2000" dirty="0" err="1">
                <a:latin typeface="+mj-lt"/>
                <a:ea typeface="Helvetica Neue" panose="02000503000000020004" pitchFamily="2" charset="0"/>
                <a:cs typeface="Arial" panose="020B0604020202020204" pitchFamily="34" charset="0"/>
              </a:rPr>
              <a:t>Baranzini</a:t>
            </a:r>
            <a:r>
              <a:rPr lang="en-US" sz="2000" dirty="0">
                <a:latin typeface="+mj-lt"/>
                <a:ea typeface="Helvetica Neue" panose="02000503000000020004" pitchFamily="2" charset="0"/>
                <a:cs typeface="Arial" panose="020B0604020202020204" pitchFamily="34" charset="0"/>
              </a:rPr>
              <a:t> Lab</a:t>
            </a:r>
          </a:p>
          <a:p>
            <a:r>
              <a:rPr lang="en-US" sz="2000" dirty="0">
                <a:latin typeface="+mj-lt"/>
                <a:ea typeface="Helvetica Neue" panose="02000503000000020004" pitchFamily="2" charset="0"/>
                <a:cs typeface="Arial" panose="020B0604020202020204" pitchFamily="34" charset="0"/>
              </a:rPr>
              <a:t>QBC Journal Club</a:t>
            </a:r>
          </a:p>
          <a:p>
            <a:r>
              <a:rPr lang="en-US" sz="2000" dirty="0">
                <a:latin typeface="+mj-lt"/>
                <a:ea typeface="Helvetica Neue" panose="02000503000000020004" pitchFamily="2" charset="0"/>
                <a:cs typeface="Arial" panose="020B0604020202020204" pitchFamily="34" charset="0"/>
              </a:rPr>
              <a:t>Oct 1</a:t>
            </a:r>
            <a:r>
              <a:rPr lang="en-US" sz="2000" baseline="30000" dirty="0">
                <a:latin typeface="+mj-lt"/>
                <a:ea typeface="Helvetica Neue" panose="02000503000000020004" pitchFamily="2" charset="0"/>
                <a:cs typeface="Arial" panose="020B0604020202020204" pitchFamily="34" charset="0"/>
              </a:rPr>
              <a:t>st</a:t>
            </a:r>
            <a:r>
              <a:rPr lang="en-US" sz="2000" dirty="0">
                <a:latin typeface="+mj-lt"/>
                <a:ea typeface="Helvetica Neue" panose="02000503000000020004" pitchFamily="2" charset="0"/>
                <a:cs typeface="Arial" panose="020B0604020202020204" pitchFamily="34" charset="0"/>
              </a:rPr>
              <a:t>, 2024</a:t>
            </a:r>
          </a:p>
          <a:p>
            <a:endParaRPr lang="en-US" dirty="0"/>
          </a:p>
        </p:txBody>
      </p:sp>
    </p:spTree>
    <p:extLst>
      <p:ext uri="{BB962C8B-B14F-4D97-AF65-F5344CB8AC3E}">
        <p14:creationId xmlns:p14="http://schemas.microsoft.com/office/powerpoint/2010/main" val="1663541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66623"/>
            <a:ext cx="7092391" cy="584775"/>
          </a:xfrm>
          <a:prstGeom prst="rect">
            <a:avLst/>
          </a:prstGeom>
          <a:noFill/>
          <a:ln w="19050" algn="ctr">
            <a:noFill/>
            <a:miter lim="800000"/>
            <a:headEnd/>
            <a:tailEnd/>
          </a:ln>
        </p:spPr>
        <p:txBody>
          <a:bodyPr wrap="square">
            <a:spAutoFit/>
          </a:bodyPr>
          <a:lstStyle/>
          <a:p>
            <a:r>
              <a:rPr lang="en-US" sz="3200" b="1" dirty="0"/>
              <a:t>Locus to Gene Score Components</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5547944" y="1865419"/>
            <a:ext cx="3233748" cy="2031325"/>
          </a:xfrm>
          <a:prstGeom prst="rect">
            <a:avLst/>
          </a:prstGeom>
          <a:noFill/>
          <a:ln w="19050" algn="ctr">
            <a:noFill/>
            <a:miter lim="800000"/>
            <a:headEnd/>
            <a:tailEnd/>
          </a:ln>
        </p:spPr>
        <p:txBody>
          <a:bodyPr wrap="square">
            <a:spAutoFit/>
          </a:bodyPr>
          <a:lstStyle/>
          <a:p>
            <a:pPr marL="0" indent="0">
              <a:buNone/>
            </a:pPr>
            <a:r>
              <a:rPr lang="en-US" b="1" dirty="0"/>
              <a:t>Description</a:t>
            </a:r>
            <a:r>
              <a:rPr lang="en-US" dirty="0"/>
              <a:t>: This panel graphically represents the components that contribute to the Locus-to-Gene (L2G) score, including SNP-to-gene distance, molecular QTL, and pathogenicity predictions.</a:t>
            </a:r>
            <a:endParaRPr lang="en-US" dirty="0">
              <a:latin typeface="Arial" panose="020B0604020202020204" pitchFamily="34" charset="0"/>
              <a:cs typeface="Arial" panose="020B0604020202020204" pitchFamily="34" charset="0"/>
            </a:endParaRPr>
          </a:p>
        </p:txBody>
      </p:sp>
      <p:pic>
        <p:nvPicPr>
          <p:cNvPr id="2" name="Picture 1" descr="A diagram of a dna molecule&#10;&#10;Description automatically generated with medium confidence">
            <a:extLst>
              <a:ext uri="{FF2B5EF4-FFF2-40B4-BE49-F238E27FC236}">
                <a16:creationId xmlns:a16="http://schemas.microsoft.com/office/drawing/2014/main" id="{2D0A05A1-FF43-DF2A-B1DC-AA12522DB69E}"/>
              </a:ext>
            </a:extLst>
          </p:cNvPr>
          <p:cNvPicPr>
            <a:picLocks noChangeAspect="1"/>
          </p:cNvPicPr>
          <p:nvPr/>
        </p:nvPicPr>
        <p:blipFill>
          <a:blip r:embed="rId3"/>
          <a:stretch>
            <a:fillRect/>
          </a:stretch>
        </p:blipFill>
        <p:spPr>
          <a:xfrm>
            <a:off x="607119" y="1383177"/>
            <a:ext cx="4847611" cy="2995807"/>
          </a:xfrm>
          <a:prstGeom prst="rect">
            <a:avLst/>
          </a:prstGeom>
        </p:spPr>
      </p:pic>
    </p:spTree>
    <p:extLst>
      <p:ext uri="{BB962C8B-B14F-4D97-AF65-F5344CB8AC3E}">
        <p14:creationId xmlns:p14="http://schemas.microsoft.com/office/powerpoint/2010/main" val="3096259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571D2-7D41-3E0D-F2B2-24816FE1496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03F3E7F-1D79-DD8E-F2AA-BCA480F6644B}"/>
              </a:ext>
            </a:extLst>
          </p:cNvPr>
          <p:cNvSpPr txBox="1"/>
          <p:nvPr/>
        </p:nvSpPr>
        <p:spPr bwMode="auto">
          <a:xfrm>
            <a:off x="607120" y="1494532"/>
            <a:ext cx="3585502"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Schematics of the Study</a:t>
            </a:r>
          </a:p>
        </p:txBody>
      </p:sp>
      <p:pic>
        <p:nvPicPr>
          <p:cNvPr id="5" name="Picture 4" descr="A diagram of a network&#10;&#10;Description automatically generated">
            <a:extLst>
              <a:ext uri="{FF2B5EF4-FFF2-40B4-BE49-F238E27FC236}">
                <a16:creationId xmlns:a16="http://schemas.microsoft.com/office/drawing/2014/main" id="{4301A299-4DA5-ED7D-BFDE-DC91988B6E8B}"/>
              </a:ext>
            </a:extLst>
          </p:cNvPr>
          <p:cNvPicPr>
            <a:picLocks noChangeAspect="1"/>
          </p:cNvPicPr>
          <p:nvPr/>
        </p:nvPicPr>
        <p:blipFill>
          <a:blip r:embed="rId3"/>
          <a:stretch>
            <a:fillRect/>
          </a:stretch>
        </p:blipFill>
        <p:spPr>
          <a:xfrm>
            <a:off x="4951380" y="155010"/>
            <a:ext cx="3030829" cy="4474441"/>
          </a:xfrm>
          <a:prstGeom prst="rect">
            <a:avLst/>
          </a:prstGeom>
        </p:spPr>
      </p:pic>
    </p:spTree>
    <p:extLst>
      <p:ext uri="{BB962C8B-B14F-4D97-AF65-F5344CB8AC3E}">
        <p14:creationId xmlns:p14="http://schemas.microsoft.com/office/powerpoint/2010/main" val="298833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85550"/>
            <a:ext cx="7092391" cy="584775"/>
          </a:xfrm>
          <a:prstGeom prst="rect">
            <a:avLst/>
          </a:prstGeom>
          <a:noFill/>
          <a:ln w="19050" algn="ctr">
            <a:noFill/>
            <a:miter lim="800000"/>
            <a:headEnd/>
            <a:tailEnd/>
          </a:ln>
        </p:spPr>
        <p:txBody>
          <a:bodyPr wrap="square">
            <a:spAutoFit/>
          </a:bodyPr>
          <a:lstStyle/>
          <a:p>
            <a:r>
              <a:rPr lang="en-US" sz="3200" b="1" dirty="0"/>
              <a:t>Network Expansion</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607119" y="3338524"/>
            <a:ext cx="8182040" cy="1200329"/>
          </a:xfrm>
          <a:prstGeom prst="rect">
            <a:avLst/>
          </a:prstGeom>
          <a:noFill/>
          <a:ln w="19050" algn="ctr">
            <a:noFill/>
            <a:miter lim="800000"/>
            <a:headEnd/>
            <a:tailEnd/>
          </a:ln>
        </p:spPr>
        <p:txBody>
          <a:bodyPr wrap="square">
            <a:spAutoFit/>
          </a:bodyPr>
          <a:lstStyle/>
          <a:p>
            <a:pPr marL="0" indent="0">
              <a:buNone/>
            </a:pPr>
            <a:r>
              <a:rPr lang="en-US" b="1" dirty="0"/>
              <a:t>Description</a:t>
            </a:r>
            <a:r>
              <a:rPr lang="en-US" dirty="0"/>
              <a:t>: This panel outlines the network-based method used to expand GWAS results, starting from combining interactome data, linking genes to traits, propagating this information through the network, clustering gene communities, and identifying significant modules.</a:t>
            </a:r>
            <a:endParaRPr lang="en-US" dirty="0">
              <a:latin typeface="Arial" panose="020B0604020202020204" pitchFamily="34" charset="0"/>
              <a:cs typeface="Arial" panose="020B0604020202020204" pitchFamily="34" charset="0"/>
            </a:endParaRPr>
          </a:p>
        </p:txBody>
      </p:sp>
      <p:pic>
        <p:nvPicPr>
          <p:cNvPr id="2" name="Picture 1" descr="A diagram of a network&#10;&#10;Description automatically generated">
            <a:extLst>
              <a:ext uri="{FF2B5EF4-FFF2-40B4-BE49-F238E27FC236}">
                <a16:creationId xmlns:a16="http://schemas.microsoft.com/office/drawing/2014/main" id="{1CD05EC7-000C-4C87-2A11-946723F67EA5}"/>
              </a:ext>
            </a:extLst>
          </p:cNvPr>
          <p:cNvPicPr>
            <a:picLocks noChangeAspect="1"/>
          </p:cNvPicPr>
          <p:nvPr/>
        </p:nvPicPr>
        <p:blipFill>
          <a:blip r:embed="rId3"/>
          <a:stretch>
            <a:fillRect/>
          </a:stretch>
        </p:blipFill>
        <p:spPr>
          <a:xfrm>
            <a:off x="607119" y="1476453"/>
            <a:ext cx="7772400" cy="1455942"/>
          </a:xfrm>
          <a:prstGeom prst="rect">
            <a:avLst/>
          </a:prstGeom>
        </p:spPr>
      </p:pic>
      <p:pic>
        <p:nvPicPr>
          <p:cNvPr id="4" name="Picture 3" descr="A diagram of a network&#10;&#10;Description automatically generated">
            <a:extLst>
              <a:ext uri="{FF2B5EF4-FFF2-40B4-BE49-F238E27FC236}">
                <a16:creationId xmlns:a16="http://schemas.microsoft.com/office/drawing/2014/main" id="{BE21EEA1-31A9-137B-A634-3BE13E3A4E8C}"/>
              </a:ext>
            </a:extLst>
          </p:cNvPr>
          <p:cNvPicPr>
            <a:picLocks noChangeAspect="1"/>
          </p:cNvPicPr>
          <p:nvPr/>
        </p:nvPicPr>
        <p:blipFill>
          <a:blip r:embed="rId4"/>
          <a:srcRect t="29533" b="45988"/>
          <a:stretch/>
        </p:blipFill>
        <p:spPr>
          <a:xfrm>
            <a:off x="5050814" y="68209"/>
            <a:ext cx="3927816" cy="1419455"/>
          </a:xfrm>
          <a:prstGeom prst="rect">
            <a:avLst/>
          </a:prstGeom>
        </p:spPr>
      </p:pic>
    </p:spTree>
    <p:extLst>
      <p:ext uri="{BB962C8B-B14F-4D97-AF65-F5344CB8AC3E}">
        <p14:creationId xmlns:p14="http://schemas.microsoft.com/office/powerpoint/2010/main" val="168795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800281"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1002 Traits Clustered Based on Network Expansion</a:t>
            </a:r>
          </a:p>
        </p:txBody>
      </p:sp>
      <p:pic>
        <p:nvPicPr>
          <p:cNvPr id="2" name="Picture 1" descr="A diagram of a network&#10;&#10;Description automatically generated">
            <a:extLst>
              <a:ext uri="{FF2B5EF4-FFF2-40B4-BE49-F238E27FC236}">
                <a16:creationId xmlns:a16="http://schemas.microsoft.com/office/drawing/2014/main" id="{8920D6E8-7982-2F90-DEC0-9E4B79D94DD6}"/>
              </a:ext>
            </a:extLst>
          </p:cNvPr>
          <p:cNvPicPr>
            <a:picLocks noChangeAspect="1"/>
          </p:cNvPicPr>
          <p:nvPr/>
        </p:nvPicPr>
        <p:blipFill>
          <a:blip r:embed="rId3"/>
          <a:srcRect t="51956" b="29468"/>
          <a:stretch/>
        </p:blipFill>
        <p:spPr>
          <a:xfrm>
            <a:off x="323170" y="2213284"/>
            <a:ext cx="5036461" cy="1381268"/>
          </a:xfrm>
          <a:prstGeom prst="rect">
            <a:avLst/>
          </a:prstGeom>
        </p:spPr>
      </p:pic>
    </p:spTree>
    <p:extLst>
      <p:ext uri="{BB962C8B-B14F-4D97-AF65-F5344CB8AC3E}">
        <p14:creationId xmlns:p14="http://schemas.microsoft.com/office/powerpoint/2010/main" val="3299115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hart of a diagram&#10;&#10;Description automatically generated with medium confidence">
            <a:extLst>
              <a:ext uri="{FF2B5EF4-FFF2-40B4-BE49-F238E27FC236}">
                <a16:creationId xmlns:a16="http://schemas.microsoft.com/office/drawing/2014/main" id="{0D929806-FE65-E2E7-E1A7-E687592A8C22}"/>
              </a:ext>
            </a:extLst>
          </p:cNvPr>
          <p:cNvPicPr>
            <a:picLocks noChangeAspect="1"/>
          </p:cNvPicPr>
          <p:nvPr/>
        </p:nvPicPr>
        <p:blipFill>
          <a:blip r:embed="rId3"/>
          <a:stretch>
            <a:fillRect/>
          </a:stretch>
        </p:blipFill>
        <p:spPr>
          <a:xfrm>
            <a:off x="163790" y="0"/>
            <a:ext cx="4474222" cy="4612341"/>
          </a:xfrm>
          <a:prstGeom prst="rect">
            <a:avLst/>
          </a:prstGeom>
        </p:spPr>
      </p:pic>
      <p:sp>
        <p:nvSpPr>
          <p:cNvPr id="17" name="TextBox 16">
            <a:extLst>
              <a:ext uri="{FF2B5EF4-FFF2-40B4-BE49-F238E27FC236}">
                <a16:creationId xmlns:a16="http://schemas.microsoft.com/office/drawing/2014/main" id="{3738291E-E35D-1024-C326-95FC88EA544E}"/>
              </a:ext>
            </a:extLst>
          </p:cNvPr>
          <p:cNvSpPr txBox="1"/>
          <p:nvPr/>
        </p:nvSpPr>
        <p:spPr bwMode="auto">
          <a:xfrm>
            <a:off x="4908177" y="275230"/>
            <a:ext cx="4572000" cy="707886"/>
          </a:xfrm>
          <a:prstGeom prst="rect">
            <a:avLst/>
          </a:prstGeom>
          <a:noFill/>
          <a:ln w="19050" algn="ctr">
            <a:noFill/>
            <a:miter lim="800000"/>
            <a:headEnd/>
            <a:tailEnd/>
          </a:ln>
        </p:spPr>
        <p:txBody>
          <a:bodyPr wrap="square">
            <a:spAutoFit/>
          </a:bodyPr>
          <a:lstStyle/>
          <a:p>
            <a:r>
              <a:rPr lang="en-US" sz="2000" b="1" dirty="0"/>
              <a:t>Trait Clusters Based on Network Expansion Scores</a:t>
            </a:r>
          </a:p>
        </p:txBody>
      </p:sp>
      <p:sp>
        <p:nvSpPr>
          <p:cNvPr id="19" name="TextBox 18">
            <a:extLst>
              <a:ext uri="{FF2B5EF4-FFF2-40B4-BE49-F238E27FC236}">
                <a16:creationId xmlns:a16="http://schemas.microsoft.com/office/drawing/2014/main" id="{9C3D491C-EF8B-AAB2-A3AB-884F59C14A15}"/>
              </a:ext>
            </a:extLst>
          </p:cNvPr>
          <p:cNvSpPr txBox="1"/>
          <p:nvPr/>
        </p:nvSpPr>
        <p:spPr bwMode="auto">
          <a:xfrm>
            <a:off x="4908177" y="1140589"/>
            <a:ext cx="4072033" cy="1754326"/>
          </a:xfrm>
          <a:prstGeom prst="rect">
            <a:avLst/>
          </a:prstGeom>
          <a:noFill/>
          <a:ln w="19050" algn="ctr">
            <a:noFill/>
            <a:miter lim="800000"/>
            <a:headEnd/>
            <a:tailEnd/>
          </a:ln>
        </p:spPr>
        <p:txBody>
          <a:bodyPr wrap="square">
            <a:spAutoFit/>
          </a:bodyPr>
          <a:lstStyle/>
          <a:p>
            <a:r>
              <a:rPr lang="en-US" dirty="0"/>
              <a:t>Dendrogram of the hierarchical clustering of </a:t>
            </a:r>
            <a:r>
              <a:rPr lang="en-US" b="1" dirty="0"/>
              <a:t>1,002</a:t>
            </a:r>
            <a:r>
              <a:rPr lang="en-US" dirty="0"/>
              <a:t> traits based on their network propagation scores.</a:t>
            </a:r>
          </a:p>
          <a:p>
            <a:endParaRPr lang="en-US" dirty="0"/>
          </a:p>
          <a:p>
            <a:r>
              <a:rPr lang="en-US" dirty="0"/>
              <a:t>Traits are grouped into </a:t>
            </a:r>
            <a:r>
              <a:rPr lang="en-US" b="1" dirty="0"/>
              <a:t>54 </a:t>
            </a:r>
            <a:r>
              <a:rPr lang="en-US" dirty="0"/>
              <a:t>clusters, </a:t>
            </a:r>
          </a:p>
          <a:p>
            <a:endParaRPr lang="en-US" dirty="0"/>
          </a:p>
        </p:txBody>
      </p:sp>
    </p:spTree>
    <p:extLst>
      <p:ext uri="{BB962C8B-B14F-4D97-AF65-F5344CB8AC3E}">
        <p14:creationId xmlns:p14="http://schemas.microsoft.com/office/powerpoint/2010/main" val="2749914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hart of a diagram&#10;&#10;Description automatically generated with medium confidence">
            <a:extLst>
              <a:ext uri="{FF2B5EF4-FFF2-40B4-BE49-F238E27FC236}">
                <a16:creationId xmlns:a16="http://schemas.microsoft.com/office/drawing/2014/main" id="{0D929806-FE65-E2E7-E1A7-E687592A8C22}"/>
              </a:ext>
            </a:extLst>
          </p:cNvPr>
          <p:cNvPicPr>
            <a:picLocks noChangeAspect="1"/>
          </p:cNvPicPr>
          <p:nvPr/>
        </p:nvPicPr>
        <p:blipFill>
          <a:blip r:embed="rId3"/>
          <a:srcRect l="55096" t="2703" r="6518" b="73236"/>
          <a:stretch/>
        </p:blipFill>
        <p:spPr>
          <a:xfrm>
            <a:off x="458895" y="342202"/>
            <a:ext cx="4449282" cy="2874923"/>
          </a:xfrm>
          <a:prstGeom prst="rect">
            <a:avLst/>
          </a:prstGeom>
        </p:spPr>
      </p:pic>
      <p:sp>
        <p:nvSpPr>
          <p:cNvPr id="17" name="TextBox 16">
            <a:extLst>
              <a:ext uri="{FF2B5EF4-FFF2-40B4-BE49-F238E27FC236}">
                <a16:creationId xmlns:a16="http://schemas.microsoft.com/office/drawing/2014/main" id="{3738291E-E35D-1024-C326-95FC88EA544E}"/>
              </a:ext>
            </a:extLst>
          </p:cNvPr>
          <p:cNvSpPr txBox="1"/>
          <p:nvPr/>
        </p:nvSpPr>
        <p:spPr bwMode="auto">
          <a:xfrm>
            <a:off x="4908177" y="275230"/>
            <a:ext cx="4572000" cy="707886"/>
          </a:xfrm>
          <a:prstGeom prst="rect">
            <a:avLst/>
          </a:prstGeom>
          <a:noFill/>
          <a:ln w="19050" algn="ctr">
            <a:noFill/>
            <a:miter lim="800000"/>
            <a:headEnd/>
            <a:tailEnd/>
          </a:ln>
        </p:spPr>
        <p:txBody>
          <a:bodyPr wrap="square">
            <a:spAutoFit/>
          </a:bodyPr>
          <a:lstStyle/>
          <a:p>
            <a:r>
              <a:rPr lang="en-US" sz="2000" b="1" dirty="0"/>
              <a:t>Trait Clusters Based on Network Expansion Scores</a:t>
            </a:r>
          </a:p>
        </p:txBody>
      </p:sp>
      <p:sp>
        <p:nvSpPr>
          <p:cNvPr id="19" name="TextBox 18">
            <a:extLst>
              <a:ext uri="{FF2B5EF4-FFF2-40B4-BE49-F238E27FC236}">
                <a16:creationId xmlns:a16="http://schemas.microsoft.com/office/drawing/2014/main" id="{9C3D491C-EF8B-AAB2-A3AB-884F59C14A15}"/>
              </a:ext>
            </a:extLst>
          </p:cNvPr>
          <p:cNvSpPr txBox="1"/>
          <p:nvPr/>
        </p:nvSpPr>
        <p:spPr bwMode="auto">
          <a:xfrm>
            <a:off x="4908177" y="1543718"/>
            <a:ext cx="4072033" cy="923330"/>
          </a:xfrm>
          <a:prstGeom prst="rect">
            <a:avLst/>
          </a:prstGeom>
          <a:noFill/>
          <a:ln w="19050" algn="ctr">
            <a:noFill/>
            <a:miter lim="800000"/>
            <a:headEnd/>
            <a:tailEnd/>
          </a:ln>
        </p:spPr>
        <p:txBody>
          <a:bodyPr wrap="square">
            <a:spAutoFit/>
          </a:bodyPr>
          <a:lstStyle/>
          <a:p>
            <a:r>
              <a:rPr lang="en-US" dirty="0"/>
              <a:t>The heatmap on the right shows the distribution of these clusters across different EFO categories.</a:t>
            </a:r>
          </a:p>
        </p:txBody>
      </p:sp>
    </p:spTree>
    <p:extLst>
      <p:ext uri="{BB962C8B-B14F-4D97-AF65-F5344CB8AC3E}">
        <p14:creationId xmlns:p14="http://schemas.microsoft.com/office/powerpoint/2010/main" val="2651926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9F6E5-D3C0-1993-EB45-79E217A7222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554D9E8-6C81-A389-6559-9C13F629C64E}"/>
              </a:ext>
            </a:extLst>
          </p:cNvPr>
          <p:cNvSpPr txBox="1"/>
          <p:nvPr/>
        </p:nvSpPr>
        <p:spPr bwMode="auto">
          <a:xfrm>
            <a:off x="607120" y="1494532"/>
            <a:ext cx="3585502"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Schematics of the Study</a:t>
            </a:r>
          </a:p>
        </p:txBody>
      </p:sp>
      <p:pic>
        <p:nvPicPr>
          <p:cNvPr id="5" name="Picture 4" descr="A diagram of a network&#10;&#10;Description automatically generated">
            <a:extLst>
              <a:ext uri="{FF2B5EF4-FFF2-40B4-BE49-F238E27FC236}">
                <a16:creationId xmlns:a16="http://schemas.microsoft.com/office/drawing/2014/main" id="{D21BC5B6-D259-EE35-D7E3-B1826BFEF609}"/>
              </a:ext>
            </a:extLst>
          </p:cNvPr>
          <p:cNvPicPr>
            <a:picLocks noChangeAspect="1"/>
          </p:cNvPicPr>
          <p:nvPr/>
        </p:nvPicPr>
        <p:blipFill>
          <a:blip r:embed="rId3"/>
          <a:stretch>
            <a:fillRect/>
          </a:stretch>
        </p:blipFill>
        <p:spPr>
          <a:xfrm>
            <a:off x="4951380" y="155010"/>
            <a:ext cx="3030829" cy="4474441"/>
          </a:xfrm>
          <a:prstGeom prst="rect">
            <a:avLst/>
          </a:prstGeom>
        </p:spPr>
      </p:pic>
    </p:spTree>
    <p:extLst>
      <p:ext uri="{BB962C8B-B14F-4D97-AF65-F5344CB8AC3E}">
        <p14:creationId xmlns:p14="http://schemas.microsoft.com/office/powerpoint/2010/main" val="480251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8250010"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Network Expansion Reveals Pleiotropic Gene Modules</a:t>
            </a:r>
          </a:p>
        </p:txBody>
      </p:sp>
      <p:pic>
        <p:nvPicPr>
          <p:cNvPr id="2" name="Picture 1" descr="A diagram of a network&#10;&#10;Description automatically generated">
            <a:extLst>
              <a:ext uri="{FF2B5EF4-FFF2-40B4-BE49-F238E27FC236}">
                <a16:creationId xmlns:a16="http://schemas.microsoft.com/office/drawing/2014/main" id="{F24B6B44-B252-C55B-C8B1-C62E55811873}"/>
              </a:ext>
            </a:extLst>
          </p:cNvPr>
          <p:cNvPicPr>
            <a:picLocks noChangeAspect="1"/>
          </p:cNvPicPr>
          <p:nvPr/>
        </p:nvPicPr>
        <p:blipFill>
          <a:blip r:embed="rId3"/>
          <a:srcRect t="52005"/>
          <a:stretch/>
        </p:blipFill>
        <p:spPr>
          <a:xfrm>
            <a:off x="607119" y="1816924"/>
            <a:ext cx="3620144" cy="2565070"/>
          </a:xfrm>
          <a:prstGeom prst="rect">
            <a:avLst/>
          </a:prstGeom>
        </p:spPr>
      </p:pic>
    </p:spTree>
    <p:extLst>
      <p:ext uri="{BB962C8B-B14F-4D97-AF65-F5344CB8AC3E}">
        <p14:creationId xmlns:p14="http://schemas.microsoft.com/office/powerpoint/2010/main" val="1849382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925290" y="339424"/>
            <a:ext cx="3865419" cy="707886"/>
          </a:xfrm>
          <a:prstGeom prst="rect">
            <a:avLst/>
          </a:prstGeom>
          <a:noFill/>
          <a:ln w="19050" algn="ctr">
            <a:noFill/>
            <a:miter lim="800000"/>
            <a:headEnd/>
            <a:tailEnd/>
          </a:ln>
        </p:spPr>
        <p:txBody>
          <a:bodyPr wrap="square">
            <a:spAutoFit/>
          </a:bodyPr>
          <a:lstStyle/>
          <a:p>
            <a:r>
              <a:rPr lang="en-US" sz="2000" b="1" dirty="0"/>
              <a:t>Overlap Between Gene Modules Across Traits</a:t>
            </a:r>
          </a:p>
        </p:txBody>
      </p:sp>
      <p:pic>
        <p:nvPicPr>
          <p:cNvPr id="5" name="Picture 4" descr="A chart of different colored squares&#10;&#10;Description automatically generated with medium confidence">
            <a:extLst>
              <a:ext uri="{FF2B5EF4-FFF2-40B4-BE49-F238E27FC236}">
                <a16:creationId xmlns:a16="http://schemas.microsoft.com/office/drawing/2014/main" id="{E5AF1B78-BC5F-12C6-ECA5-29AD41C3FA46}"/>
              </a:ext>
            </a:extLst>
          </p:cNvPr>
          <p:cNvPicPr>
            <a:picLocks noChangeAspect="1"/>
          </p:cNvPicPr>
          <p:nvPr/>
        </p:nvPicPr>
        <p:blipFill>
          <a:blip r:embed="rId3"/>
          <a:stretch>
            <a:fillRect/>
          </a:stretch>
        </p:blipFill>
        <p:spPr>
          <a:xfrm>
            <a:off x="506580" y="170322"/>
            <a:ext cx="4026231" cy="4437801"/>
          </a:xfrm>
          <a:prstGeom prst="rect">
            <a:avLst/>
          </a:prstGeom>
        </p:spPr>
      </p:pic>
      <p:sp>
        <p:nvSpPr>
          <p:cNvPr id="14" name="TextBox 13">
            <a:extLst>
              <a:ext uri="{FF2B5EF4-FFF2-40B4-BE49-F238E27FC236}">
                <a16:creationId xmlns:a16="http://schemas.microsoft.com/office/drawing/2014/main" id="{82C365C1-5725-289C-3AED-FACB947EC343}"/>
              </a:ext>
            </a:extLst>
          </p:cNvPr>
          <p:cNvSpPr txBox="1"/>
          <p:nvPr/>
        </p:nvSpPr>
        <p:spPr bwMode="auto">
          <a:xfrm>
            <a:off x="4925289" y="1125391"/>
            <a:ext cx="3865420" cy="3416320"/>
          </a:xfrm>
          <a:prstGeom prst="rect">
            <a:avLst/>
          </a:prstGeom>
          <a:noFill/>
          <a:ln w="19050" algn="ctr">
            <a:noFill/>
            <a:miter lim="800000"/>
            <a:headEnd/>
            <a:tailEnd/>
          </a:ln>
        </p:spPr>
        <p:txBody>
          <a:bodyPr wrap="square">
            <a:spAutoFit/>
          </a:bodyPr>
          <a:lstStyle/>
          <a:p>
            <a:r>
              <a:rPr lang="en-US" dirty="0"/>
              <a:t>Overlap between gene modules associated with various traits. </a:t>
            </a:r>
          </a:p>
          <a:p>
            <a:endParaRPr lang="en-US" dirty="0"/>
          </a:p>
          <a:p>
            <a:r>
              <a:rPr lang="en-US" dirty="0"/>
              <a:t>Modules that overlap significantly across traits are highlighted</a:t>
            </a:r>
          </a:p>
          <a:p>
            <a:endParaRPr lang="en-US" dirty="0"/>
          </a:p>
          <a:p>
            <a:r>
              <a:rPr lang="en-US" dirty="0"/>
              <a:t>The right-hand panel shows the number of genes in modules from each subgroup of traits that are drug targets, linked with clinical variants or with mouse KO phenotypes.</a:t>
            </a:r>
          </a:p>
        </p:txBody>
      </p:sp>
    </p:spTree>
    <p:extLst>
      <p:ext uri="{BB962C8B-B14F-4D97-AF65-F5344CB8AC3E}">
        <p14:creationId xmlns:p14="http://schemas.microsoft.com/office/powerpoint/2010/main" val="3407940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Most Pleiotropic Gene Modules</a:t>
            </a:r>
          </a:p>
        </p:txBody>
      </p:sp>
      <p:pic>
        <p:nvPicPr>
          <p:cNvPr id="8" name="Picture 7" descr="A graph of a number of overlapping modules&#10;&#10;Description automatically generated">
            <a:extLst>
              <a:ext uri="{FF2B5EF4-FFF2-40B4-BE49-F238E27FC236}">
                <a16:creationId xmlns:a16="http://schemas.microsoft.com/office/drawing/2014/main" id="{A27B5A9A-CD1D-27D9-2FBC-8505592C3271}"/>
              </a:ext>
            </a:extLst>
          </p:cNvPr>
          <p:cNvPicPr>
            <a:picLocks noChangeAspect="1"/>
          </p:cNvPicPr>
          <p:nvPr/>
        </p:nvPicPr>
        <p:blipFill rotWithShape="1">
          <a:blip r:embed="rId3"/>
          <a:srcRect t="22784" b="-15361"/>
          <a:stretch/>
        </p:blipFill>
        <p:spPr>
          <a:xfrm>
            <a:off x="3765152" y="1683399"/>
            <a:ext cx="5025557" cy="2889657"/>
          </a:xfrm>
          <a:prstGeom prst="rect">
            <a:avLst/>
          </a:prstGeom>
        </p:spPr>
      </p:pic>
      <p:sp>
        <p:nvSpPr>
          <p:cNvPr id="14" name="TextBox 13">
            <a:extLst>
              <a:ext uri="{FF2B5EF4-FFF2-40B4-BE49-F238E27FC236}">
                <a16:creationId xmlns:a16="http://schemas.microsoft.com/office/drawing/2014/main" id="{82C365C1-5725-289C-3AED-FACB947EC343}"/>
              </a:ext>
            </a:extLst>
          </p:cNvPr>
          <p:cNvSpPr txBox="1"/>
          <p:nvPr/>
        </p:nvSpPr>
        <p:spPr bwMode="auto">
          <a:xfrm>
            <a:off x="3160194" y="3956543"/>
            <a:ext cx="5824779" cy="646331"/>
          </a:xfrm>
          <a:prstGeom prst="rect">
            <a:avLst/>
          </a:prstGeom>
          <a:noFill/>
          <a:ln w="19050" algn="ctr">
            <a:noFill/>
            <a:miter lim="800000"/>
            <a:headEnd/>
            <a:tailEnd/>
          </a:ln>
        </p:spPr>
        <p:txBody>
          <a:bodyPr wrap="square">
            <a:spAutoFit/>
          </a:bodyPr>
          <a:lstStyle/>
          <a:p>
            <a:r>
              <a:rPr lang="en-US" dirty="0"/>
              <a:t>Overlapping gene modules across different traits and highlights the six most pleiotropic modules.</a:t>
            </a:r>
          </a:p>
        </p:txBody>
      </p:sp>
      <p:pic>
        <p:nvPicPr>
          <p:cNvPr id="2" name="Picture 1" descr="A chart of different colored squares&#10;&#10;Description automatically generated with medium confidence">
            <a:extLst>
              <a:ext uri="{FF2B5EF4-FFF2-40B4-BE49-F238E27FC236}">
                <a16:creationId xmlns:a16="http://schemas.microsoft.com/office/drawing/2014/main" id="{CF3E9F19-CCB3-3230-2EBA-9F1D3D5D0D70}"/>
              </a:ext>
            </a:extLst>
          </p:cNvPr>
          <p:cNvPicPr>
            <a:picLocks noChangeAspect="1"/>
          </p:cNvPicPr>
          <p:nvPr/>
        </p:nvPicPr>
        <p:blipFill>
          <a:blip r:embed="rId4"/>
          <a:srcRect t="1" b="69237"/>
          <a:stretch/>
        </p:blipFill>
        <p:spPr>
          <a:xfrm>
            <a:off x="423746" y="961353"/>
            <a:ext cx="4749433" cy="1610396"/>
          </a:xfrm>
          <a:prstGeom prst="rect">
            <a:avLst/>
          </a:prstGeom>
        </p:spPr>
      </p:pic>
    </p:spTree>
    <p:extLst>
      <p:ext uri="{BB962C8B-B14F-4D97-AF65-F5344CB8AC3E}">
        <p14:creationId xmlns:p14="http://schemas.microsoft.com/office/powerpoint/2010/main" val="1508617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092391" cy="584775"/>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Background </a:t>
            </a:r>
            <a:r>
              <a:rPr lang="en-US" sz="3200" dirty="0">
                <a:latin typeface="Arial" panose="020B0604020202020204" pitchFamily="34" charset="0"/>
                <a:cs typeface="Arial" panose="020B0604020202020204" pitchFamily="34" charset="0"/>
              </a:rPr>
              <a:t>and motivation</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607119" y="1509002"/>
            <a:ext cx="7666726" cy="1200329"/>
          </a:xfrm>
          <a:prstGeom prst="rect">
            <a:avLst/>
          </a:prstGeom>
          <a:noFill/>
          <a:ln w="19050" algn="ctr">
            <a:noFill/>
            <a:miter lim="800000"/>
            <a:headEnd/>
            <a:tailEnd/>
          </a:ln>
        </p:spPr>
        <p:txBody>
          <a:bodyPr wrap="square">
            <a:spAutoFit/>
          </a:bodyPr>
          <a:lstStyle/>
          <a:p>
            <a:pPr marL="0" indent="0">
              <a:buNone/>
            </a:pPr>
            <a:r>
              <a:rPr lang="en-US" b="1" dirty="0">
                <a:latin typeface="Arial" panose="020B0604020202020204" pitchFamily="34" charset="0"/>
                <a:cs typeface="Arial" panose="020B0604020202020204" pitchFamily="34" charset="0"/>
              </a:rPr>
              <a:t>Gnome-wide association studies (GWAS)</a:t>
            </a:r>
          </a:p>
          <a:p>
            <a:pPr marL="0" indent="0">
              <a:buNone/>
            </a:pPr>
            <a:r>
              <a:rPr lang="en-US" dirty="0">
                <a:latin typeface="Arial" panose="020B0604020202020204" pitchFamily="34" charset="0"/>
                <a:cs typeface="Arial" panose="020B0604020202020204" pitchFamily="34" charset="0"/>
              </a:rPr>
              <a:t>GWAS compares the genomes of many people to identify genetic markers associated with a disease or trait</a:t>
            </a:r>
          </a:p>
          <a:p>
            <a:pPr marL="0" indent="0">
              <a:buNone/>
            </a:pPr>
            <a:endParaRPr lang="en-US" b="1" dirty="0">
              <a:latin typeface="Arial" panose="020B0604020202020204" pitchFamily="34" charset="0"/>
              <a:cs typeface="Arial" panose="020B0604020202020204" pitchFamily="34" charset="0"/>
            </a:endParaRPr>
          </a:p>
        </p:txBody>
      </p:sp>
      <p:pic>
        <p:nvPicPr>
          <p:cNvPr id="2" name="Picture 2" descr="Manhattan plot of a GWAS">
            <a:extLst>
              <a:ext uri="{FF2B5EF4-FFF2-40B4-BE49-F238E27FC236}">
                <a16:creationId xmlns:a16="http://schemas.microsoft.com/office/drawing/2014/main" id="{033CF84A-73FC-5FF9-029D-8021235CB4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10" y="2757485"/>
            <a:ext cx="3967186" cy="17129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locuszoom - npm">
            <a:extLst>
              <a:ext uri="{FF2B5EF4-FFF2-40B4-BE49-F238E27FC236}">
                <a16:creationId xmlns:a16="http://schemas.microsoft.com/office/drawing/2014/main" id="{74B83524-08F5-B2EE-19B6-8206129076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792"/>
          <a:stretch/>
        </p:blipFill>
        <p:spPr bwMode="auto">
          <a:xfrm>
            <a:off x="4572000" y="2678579"/>
            <a:ext cx="4140200" cy="199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458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8250010"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Network of Gene Modules in Immune Traits and Diseases</a:t>
            </a:r>
          </a:p>
        </p:txBody>
      </p:sp>
      <p:pic>
        <p:nvPicPr>
          <p:cNvPr id="2" name="Picture 1" descr="A diagram of a network&#10;&#10;Description automatically generated">
            <a:extLst>
              <a:ext uri="{FF2B5EF4-FFF2-40B4-BE49-F238E27FC236}">
                <a16:creationId xmlns:a16="http://schemas.microsoft.com/office/drawing/2014/main" id="{D5E028C4-EC99-5743-F41B-E7AAA3321694}"/>
              </a:ext>
            </a:extLst>
          </p:cNvPr>
          <p:cNvPicPr>
            <a:picLocks noChangeAspect="1"/>
          </p:cNvPicPr>
          <p:nvPr/>
        </p:nvPicPr>
        <p:blipFill>
          <a:blip r:embed="rId3"/>
          <a:srcRect t="52005"/>
          <a:stretch/>
        </p:blipFill>
        <p:spPr>
          <a:xfrm>
            <a:off x="607119" y="1816924"/>
            <a:ext cx="3620144" cy="2565070"/>
          </a:xfrm>
          <a:prstGeom prst="rect">
            <a:avLst/>
          </a:prstGeom>
        </p:spPr>
      </p:pic>
    </p:spTree>
    <p:extLst>
      <p:ext uri="{BB962C8B-B14F-4D97-AF65-F5344CB8AC3E}">
        <p14:creationId xmlns:p14="http://schemas.microsoft.com/office/powerpoint/2010/main" val="380866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Network of Gene Modules in Autoimmune Diseases</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7" name="Picture 6" descr="A diagram of a cell&#10;&#10;Description automatically generated">
            <a:extLst>
              <a:ext uri="{FF2B5EF4-FFF2-40B4-BE49-F238E27FC236}">
                <a16:creationId xmlns:a16="http://schemas.microsoft.com/office/drawing/2014/main" id="{29AAC00C-DA52-E163-DA91-974FFB8BA9A8}"/>
              </a:ext>
            </a:extLst>
          </p:cNvPr>
          <p:cNvPicPr>
            <a:picLocks noChangeAspect="1"/>
          </p:cNvPicPr>
          <p:nvPr/>
        </p:nvPicPr>
        <p:blipFill>
          <a:blip r:embed="rId4"/>
          <a:stretch>
            <a:fillRect/>
          </a:stretch>
        </p:blipFill>
        <p:spPr>
          <a:xfrm>
            <a:off x="12996994" y="1047310"/>
            <a:ext cx="6855111" cy="5143500"/>
          </a:xfrm>
          <a:prstGeom prst="rect">
            <a:avLst/>
          </a:prstGeom>
        </p:spPr>
      </p:pic>
      <p:pic>
        <p:nvPicPr>
          <p:cNvPr id="9" name="Picture 8" descr="A diagram of a cell number&#10;&#10;Description automatically generated">
            <a:extLst>
              <a:ext uri="{FF2B5EF4-FFF2-40B4-BE49-F238E27FC236}">
                <a16:creationId xmlns:a16="http://schemas.microsoft.com/office/drawing/2014/main" id="{4BE641E5-5DEC-CDCC-9777-030A463B6FDB}"/>
              </a:ext>
            </a:extLst>
          </p:cNvPr>
          <p:cNvPicPr>
            <a:picLocks noChangeAspect="1"/>
          </p:cNvPicPr>
          <p:nvPr/>
        </p:nvPicPr>
        <p:blipFill>
          <a:blip r:embed="rId5"/>
          <a:stretch>
            <a:fillRect/>
          </a:stretch>
        </p:blipFill>
        <p:spPr>
          <a:xfrm>
            <a:off x="438912" y="1297829"/>
            <a:ext cx="7934818" cy="2989144"/>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6"/>
          <a:srcRect r="88301" b="89303"/>
          <a:stretch/>
        </p:blipFill>
        <p:spPr>
          <a:xfrm flipV="1">
            <a:off x="223943" y="4097639"/>
            <a:ext cx="2341710" cy="511306"/>
          </a:xfrm>
          <a:prstGeom prst="rect">
            <a:avLst/>
          </a:prstGeom>
        </p:spPr>
      </p:pic>
    </p:spTree>
    <p:extLst>
      <p:ext uri="{BB962C8B-B14F-4D97-AF65-F5344CB8AC3E}">
        <p14:creationId xmlns:p14="http://schemas.microsoft.com/office/powerpoint/2010/main" val="373338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8250010" cy="584775"/>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Conclusions </a:t>
            </a:r>
            <a:r>
              <a:rPr lang="en-US" sz="3200" dirty="0">
                <a:latin typeface="Arial" panose="020B0604020202020204" pitchFamily="34" charset="0"/>
                <a:cs typeface="Arial" panose="020B0604020202020204" pitchFamily="34" charset="0"/>
              </a:rPr>
              <a:t>and</a:t>
            </a:r>
            <a:r>
              <a:rPr lang="en-US" sz="3200" b="1"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Limitations</a:t>
            </a:r>
          </a:p>
        </p:txBody>
      </p:sp>
      <p:sp>
        <p:nvSpPr>
          <p:cNvPr id="4" name="TextBox 3">
            <a:extLst>
              <a:ext uri="{FF2B5EF4-FFF2-40B4-BE49-F238E27FC236}">
                <a16:creationId xmlns:a16="http://schemas.microsoft.com/office/drawing/2014/main" id="{F56B2B13-BD04-52B7-F129-880C6B7840F1}"/>
              </a:ext>
            </a:extLst>
          </p:cNvPr>
          <p:cNvSpPr txBox="1"/>
          <p:nvPr/>
        </p:nvSpPr>
        <p:spPr bwMode="auto">
          <a:xfrm>
            <a:off x="607119" y="1167343"/>
            <a:ext cx="7434912" cy="3416320"/>
          </a:xfrm>
          <a:prstGeom prst="rect">
            <a:avLst/>
          </a:prstGeom>
          <a:noFill/>
          <a:ln w="19050" algn="ctr">
            <a:noFill/>
            <a:miter lim="800000"/>
            <a:headEnd/>
            <a:tailEnd/>
          </a:ln>
        </p:spPr>
        <p:txBody>
          <a:bodyPr wrap="square">
            <a:spAutoFit/>
          </a:bodyPr>
          <a:lstStyle/>
          <a:p>
            <a:r>
              <a:rPr lang="en-US" b="1" dirty="0"/>
              <a:t>This study:</a:t>
            </a:r>
          </a:p>
          <a:p>
            <a:r>
              <a:rPr lang="en-US" dirty="0"/>
              <a:t>Developed a </a:t>
            </a:r>
            <a:r>
              <a:rPr lang="en-US" b="1" dirty="0"/>
              <a:t>pleiotropy map </a:t>
            </a:r>
            <a:r>
              <a:rPr lang="en-US" dirty="0"/>
              <a:t>using network-based expansion, providing a new way to analyze GWAS data and identify pleiotropic gene modules associated with multiple traits.</a:t>
            </a:r>
          </a:p>
          <a:p>
            <a:endParaRPr lang="en-US" dirty="0"/>
          </a:p>
          <a:p>
            <a:r>
              <a:rPr lang="en-US" dirty="0"/>
              <a:t>Showed the </a:t>
            </a:r>
            <a:r>
              <a:rPr lang="en-US" b="1" dirty="0"/>
              <a:t>power of network propagation </a:t>
            </a:r>
            <a:r>
              <a:rPr lang="en-US" dirty="0"/>
              <a:t>to recover known disease genes and drug targets, expanding the utility of GWAS beyond its traditional scope.</a:t>
            </a:r>
          </a:p>
          <a:p>
            <a:endParaRPr lang="en-US" dirty="0"/>
          </a:p>
          <a:p>
            <a:r>
              <a:rPr lang="en-US" dirty="0"/>
              <a:t>Identified </a:t>
            </a:r>
            <a:r>
              <a:rPr lang="en-US" b="1" dirty="0"/>
              <a:t>73</a:t>
            </a:r>
            <a:r>
              <a:rPr lang="en-US" dirty="0"/>
              <a:t> </a:t>
            </a:r>
            <a:r>
              <a:rPr lang="en-US" b="1" dirty="0"/>
              <a:t>pleiotropic gene modules</a:t>
            </a:r>
            <a:r>
              <a:rPr lang="en-US" dirty="0"/>
              <a:t>, highlighting shared cellular processes, such as protein ubiquitination and RNA processing, which are key to multicellular functions.</a:t>
            </a:r>
          </a:p>
        </p:txBody>
      </p:sp>
    </p:spTree>
    <p:extLst>
      <p:ext uri="{BB962C8B-B14F-4D97-AF65-F5344CB8AC3E}">
        <p14:creationId xmlns:p14="http://schemas.microsoft.com/office/powerpoint/2010/main" val="3620925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DC7A1-27F9-C754-0A7C-1F3C16864E4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83DB1D5-3E46-95C1-4D47-F4E9A2DAC3E7}"/>
              </a:ext>
            </a:extLst>
          </p:cNvPr>
          <p:cNvSpPr txBox="1"/>
          <p:nvPr/>
        </p:nvSpPr>
        <p:spPr bwMode="auto">
          <a:xfrm>
            <a:off x="607119" y="471731"/>
            <a:ext cx="8250010" cy="584775"/>
          </a:xfrm>
          <a:prstGeom prst="rect">
            <a:avLst/>
          </a:prstGeom>
          <a:noFill/>
          <a:ln w="19050" algn="ctr">
            <a:noFill/>
            <a:miter lim="800000"/>
            <a:headEnd/>
            <a:tailEnd/>
          </a:ln>
        </p:spPr>
        <p:txBody>
          <a:bodyPr wrap="square">
            <a:spAutoFit/>
          </a:bodyPr>
          <a:lstStyle/>
          <a:p>
            <a:r>
              <a:rPr lang="en-US" sz="3200" dirty="0">
                <a:latin typeface="Arial" panose="020B0604020202020204" pitchFamily="34" charset="0"/>
                <a:cs typeface="Arial" panose="020B0604020202020204" pitchFamily="34" charset="0"/>
              </a:rPr>
              <a:t>Conclusions</a:t>
            </a:r>
            <a:r>
              <a:rPr lang="en-US" sz="3200" b="1"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and</a:t>
            </a:r>
            <a:r>
              <a:rPr lang="en-US" sz="3200" b="1" dirty="0">
                <a:latin typeface="Arial" panose="020B0604020202020204" pitchFamily="34" charset="0"/>
                <a:cs typeface="Arial" panose="020B0604020202020204" pitchFamily="34" charset="0"/>
              </a:rPr>
              <a:t> Limitations</a:t>
            </a:r>
          </a:p>
        </p:txBody>
      </p:sp>
      <p:sp>
        <p:nvSpPr>
          <p:cNvPr id="4" name="TextBox 3">
            <a:extLst>
              <a:ext uri="{FF2B5EF4-FFF2-40B4-BE49-F238E27FC236}">
                <a16:creationId xmlns:a16="http://schemas.microsoft.com/office/drawing/2014/main" id="{E65720A0-29C5-C54D-6A6B-2F97C054619B}"/>
              </a:ext>
            </a:extLst>
          </p:cNvPr>
          <p:cNvSpPr txBox="1"/>
          <p:nvPr/>
        </p:nvSpPr>
        <p:spPr bwMode="auto">
          <a:xfrm>
            <a:off x="607119" y="1297971"/>
            <a:ext cx="7434912" cy="2308324"/>
          </a:xfrm>
          <a:prstGeom prst="rect">
            <a:avLst/>
          </a:prstGeom>
          <a:noFill/>
          <a:ln w="19050" algn="ctr">
            <a:noFill/>
            <a:miter lim="800000"/>
            <a:headEnd/>
            <a:tailEnd/>
          </a:ln>
        </p:spPr>
        <p:txBody>
          <a:bodyPr wrap="square">
            <a:spAutoFit/>
          </a:bodyPr>
          <a:lstStyle/>
          <a:p>
            <a:r>
              <a:rPr lang="en-US" b="1" dirty="0"/>
              <a:t>This study:</a:t>
            </a:r>
          </a:p>
          <a:p>
            <a:r>
              <a:rPr lang="en-US" dirty="0"/>
              <a:t>focused on </a:t>
            </a:r>
            <a:r>
              <a:rPr lang="en-US" b="1" dirty="0"/>
              <a:t>generalized networks</a:t>
            </a:r>
            <a:r>
              <a:rPr lang="en-US" dirty="0"/>
              <a:t>, potentially limiting insight into tissue-specific or cell-type-specific interactions. Refining for context-specific networks could improve accuracy.</a:t>
            </a:r>
          </a:p>
          <a:p>
            <a:endParaRPr lang="en-US" b="1" dirty="0"/>
          </a:p>
          <a:p>
            <a:r>
              <a:rPr lang="en-US" b="1" dirty="0"/>
              <a:t>Relied on Personalized PageRank (PPR)</a:t>
            </a:r>
            <a:r>
              <a:rPr lang="en-US" dirty="0"/>
              <a:t> for network propagation, might overlook alternative network-based methods that could capture different aspects of gene relationships.</a:t>
            </a:r>
          </a:p>
        </p:txBody>
      </p:sp>
    </p:spTree>
    <p:extLst>
      <p:ext uri="{BB962C8B-B14F-4D97-AF65-F5344CB8AC3E}">
        <p14:creationId xmlns:p14="http://schemas.microsoft.com/office/powerpoint/2010/main" val="2858776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D92EF-8D6C-327E-B035-2328156878A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5BC752A-2B82-7D84-9F2F-3FE0603D37D9}"/>
              </a:ext>
            </a:extLst>
          </p:cNvPr>
          <p:cNvSpPr txBox="1"/>
          <p:nvPr/>
        </p:nvSpPr>
        <p:spPr bwMode="auto">
          <a:xfrm>
            <a:off x="607119" y="471731"/>
            <a:ext cx="8250010" cy="584775"/>
          </a:xfrm>
          <a:prstGeom prst="rect">
            <a:avLst/>
          </a:prstGeom>
          <a:noFill/>
          <a:ln w="19050" algn="ctr">
            <a:noFill/>
            <a:miter lim="800000"/>
            <a:headEnd/>
            <a:tailEnd/>
          </a:ln>
        </p:spPr>
        <p:txBody>
          <a:bodyPr wrap="square">
            <a:spAutoFit/>
          </a:bodyPr>
          <a:lstStyle/>
          <a:p>
            <a:r>
              <a:rPr lang="en-US" altLang="zh-CN" sz="3200" b="1" dirty="0">
                <a:latin typeface="Arial" panose="020B0604020202020204" pitchFamily="34" charset="0"/>
                <a:cs typeface="Arial" panose="020B0604020202020204" pitchFamily="34" charset="0"/>
              </a:rPr>
              <a:t>Acknowledgement</a:t>
            </a:r>
            <a:r>
              <a:rPr lang="zh-CN" altLang="en-US" sz="3200" b="1" dirty="0">
                <a:latin typeface="Arial" panose="020B0604020202020204" pitchFamily="34" charset="0"/>
                <a:cs typeface="Arial" panose="020B0604020202020204" pitchFamily="34" charset="0"/>
              </a:rPr>
              <a:t> </a:t>
            </a:r>
            <a:r>
              <a:rPr lang="en-US" altLang="zh-CN" sz="3200" b="1" dirty="0">
                <a:latin typeface="Arial" panose="020B0604020202020204" pitchFamily="34" charset="0"/>
                <a:cs typeface="Arial" panose="020B0604020202020204" pitchFamily="34" charset="0"/>
              </a:rPr>
              <a:t>and Reference</a:t>
            </a:r>
            <a:endParaRPr lang="en-US" sz="32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56F627E-BB51-9D4C-EABC-C6ED9BADC091}"/>
              </a:ext>
            </a:extLst>
          </p:cNvPr>
          <p:cNvSpPr txBox="1"/>
          <p:nvPr/>
        </p:nvSpPr>
        <p:spPr bwMode="auto">
          <a:xfrm>
            <a:off x="560204" y="1399115"/>
            <a:ext cx="2515506" cy="1538883"/>
          </a:xfrm>
          <a:prstGeom prst="rect">
            <a:avLst/>
          </a:prstGeom>
          <a:noFill/>
          <a:ln w="19050" algn="ctr">
            <a:noFill/>
            <a:miter lim="800000"/>
            <a:headEnd/>
            <a:tailEnd/>
          </a:ln>
        </p:spPr>
        <p:txBody>
          <a:bodyPr wrap="square">
            <a:spAutoFit/>
          </a:bodyPr>
          <a:lstStyle/>
          <a:p>
            <a:r>
              <a:rPr lang="en-US" sz="1600" b="1" dirty="0"/>
              <a:t>Dr. David Quigley</a:t>
            </a:r>
          </a:p>
          <a:p>
            <a:r>
              <a:rPr lang="en-US" sz="1600" b="1" dirty="0"/>
              <a:t>Dr. Sergio </a:t>
            </a:r>
            <a:r>
              <a:rPr lang="en-US" sz="1600" b="1" dirty="0" err="1"/>
              <a:t>Baranzini</a:t>
            </a:r>
            <a:endParaRPr lang="en-US" sz="1600" b="1" dirty="0"/>
          </a:p>
          <a:p>
            <a:r>
              <a:rPr lang="en-US" sz="1600" b="1" dirty="0"/>
              <a:t>The </a:t>
            </a:r>
            <a:r>
              <a:rPr lang="en-US" sz="1600" b="1" dirty="0" err="1"/>
              <a:t>Baranzini</a:t>
            </a:r>
            <a:r>
              <a:rPr lang="en-US" sz="1600" b="1" dirty="0"/>
              <a:t> Lab</a:t>
            </a:r>
          </a:p>
          <a:p>
            <a:r>
              <a:rPr lang="en-US" sz="1600" b="1" dirty="0"/>
              <a:t>BMI 2023 Cohort</a:t>
            </a:r>
            <a:endParaRPr lang="en-US" sz="1200" b="1" dirty="0"/>
          </a:p>
          <a:p>
            <a:endParaRPr lang="en-US" sz="1200" b="1" dirty="0"/>
          </a:p>
          <a:p>
            <a:endParaRPr lang="en-US" sz="1600" b="1" dirty="0"/>
          </a:p>
        </p:txBody>
      </p:sp>
      <p:sp>
        <p:nvSpPr>
          <p:cNvPr id="5" name="TextBox 4">
            <a:extLst>
              <a:ext uri="{FF2B5EF4-FFF2-40B4-BE49-F238E27FC236}">
                <a16:creationId xmlns:a16="http://schemas.microsoft.com/office/drawing/2014/main" id="{776F9517-8EDF-7CC2-A85E-3E85404289CA}"/>
              </a:ext>
            </a:extLst>
          </p:cNvPr>
          <p:cNvSpPr txBox="1"/>
          <p:nvPr/>
        </p:nvSpPr>
        <p:spPr bwMode="auto">
          <a:xfrm>
            <a:off x="535709" y="2588746"/>
            <a:ext cx="4959928" cy="2169825"/>
          </a:xfrm>
          <a:prstGeom prst="rect">
            <a:avLst/>
          </a:prstGeom>
          <a:noFill/>
          <a:ln w="19050" algn="ctr">
            <a:noFill/>
            <a:miter lim="800000"/>
            <a:headEnd/>
            <a:tailEnd/>
          </a:ln>
        </p:spPr>
        <p:txBody>
          <a:bodyPr wrap="square">
            <a:spAutoFit/>
          </a:bodyPr>
          <a:lstStyle/>
          <a:p>
            <a:r>
              <a:rPr lang="en-US" sz="900" dirty="0"/>
              <a:t>Barrio-Hernandez, I., </a:t>
            </a:r>
            <a:r>
              <a:rPr lang="en-US" sz="900" dirty="0" err="1"/>
              <a:t>Schwartzentruber</a:t>
            </a:r>
            <a:r>
              <a:rPr lang="en-US" sz="900" dirty="0"/>
              <a:t>, J., Shrivastava, A., Del-Toro, N., Gonzalez, A., Zhang, Q., et al. (2023). Network expansion of genetic associations defines a pleiotropy map of human cell biology. </a:t>
            </a:r>
            <a:r>
              <a:rPr lang="en-US" sz="900" i="1" dirty="0"/>
              <a:t>Nat. Genet.</a:t>
            </a:r>
            <a:r>
              <a:rPr lang="en-US" sz="900" dirty="0"/>
              <a:t> 55, 389–398.</a:t>
            </a:r>
          </a:p>
          <a:p>
            <a:br>
              <a:rPr lang="en-US" sz="900" dirty="0"/>
            </a:br>
            <a:r>
              <a:rPr lang="en-US" sz="900" dirty="0"/>
              <a:t>Gao, B., and Zhou, X. (2024). </a:t>
            </a:r>
            <a:r>
              <a:rPr lang="en-US" sz="900" dirty="0" err="1"/>
              <a:t>MESuSiE</a:t>
            </a:r>
            <a:r>
              <a:rPr lang="en-US" sz="900" dirty="0"/>
              <a:t> enables scalable and powerful multi-ancestry fine-mapping of causal variants in genome-wide association studies. </a:t>
            </a:r>
            <a:r>
              <a:rPr lang="en-US" sz="900" i="1" dirty="0"/>
              <a:t>Nat. Genet.</a:t>
            </a:r>
            <a:r>
              <a:rPr lang="en-US" sz="900" dirty="0"/>
              <a:t> 56, 170–179.</a:t>
            </a:r>
            <a:br>
              <a:rPr lang="en-US" sz="900" dirty="0"/>
            </a:br>
            <a:br>
              <a:rPr lang="en-US" sz="900" dirty="0"/>
            </a:br>
            <a:r>
              <a:rPr lang="en-US" sz="900" dirty="0"/>
              <a:t>Sánchez-Jiménez, P., Elizalde-</a:t>
            </a:r>
            <a:r>
              <a:rPr lang="en-US" sz="900" dirty="0" err="1"/>
              <a:t>Horcada</a:t>
            </a:r>
            <a:r>
              <a:rPr lang="en-US" sz="900" dirty="0"/>
              <a:t>, M., Sanz-García, A., Granero-Cremades, I., De Toledo, M., Pulido, P., et al. (2023). DNA methylation description of hippocampus, cortex, amygdala, and blood of drug-resistant temporal lobe epilepsy. </a:t>
            </a:r>
            <a:r>
              <a:rPr lang="en-US" sz="900" i="1" dirty="0"/>
              <a:t>Mol. </a:t>
            </a:r>
            <a:r>
              <a:rPr lang="en-US" sz="900" i="1" dirty="0" err="1"/>
              <a:t>Neurobiol</a:t>
            </a:r>
            <a:r>
              <a:rPr lang="en-US" sz="900" i="1" dirty="0"/>
              <a:t>.</a:t>
            </a:r>
            <a:r>
              <a:rPr lang="en-US" sz="900" dirty="0"/>
              <a:t> 60, 2070–2085.</a:t>
            </a:r>
            <a:br>
              <a:rPr lang="en-US" sz="900" dirty="0"/>
            </a:br>
            <a:br>
              <a:rPr lang="en-US" sz="900" dirty="0"/>
            </a:br>
            <a:r>
              <a:rPr lang="en-US" sz="900" dirty="0"/>
              <a:t>Zhao, L., Qi, X., Chen, Y., </a:t>
            </a:r>
            <a:r>
              <a:rPr lang="en-US" sz="900" dirty="0" err="1"/>
              <a:t>Qiao</a:t>
            </a:r>
            <a:r>
              <a:rPr lang="en-US" sz="900" dirty="0"/>
              <a:t>, Y., Bu, D., Wu, Y., et al. (2023). Biological knowledge graph-guided investigation of immune therapy response in cancer with graph neural network. </a:t>
            </a:r>
            <a:r>
              <a:rPr lang="en-US" sz="900" i="1" dirty="0"/>
              <a:t>Brief. </a:t>
            </a:r>
            <a:r>
              <a:rPr lang="en-US" sz="900" i="1" dirty="0" err="1"/>
              <a:t>Bioinform</a:t>
            </a:r>
            <a:r>
              <a:rPr lang="en-US" sz="900" i="1" dirty="0"/>
              <a:t>.</a:t>
            </a:r>
            <a:r>
              <a:rPr lang="en-US" sz="900" dirty="0"/>
              <a:t> 24, bbad023.</a:t>
            </a:r>
            <a:br>
              <a:rPr lang="en-US" sz="900" dirty="0"/>
            </a:br>
            <a:endParaRPr lang="en-US" sz="900" dirty="0"/>
          </a:p>
        </p:txBody>
      </p:sp>
      <p:pic>
        <p:nvPicPr>
          <p:cNvPr id="6" name="Picture 5" descr="A group of people standing on stairs&#10;&#10;Description automatically generated">
            <a:extLst>
              <a:ext uri="{FF2B5EF4-FFF2-40B4-BE49-F238E27FC236}">
                <a16:creationId xmlns:a16="http://schemas.microsoft.com/office/drawing/2014/main" id="{B44BB00E-0F5A-59C2-9406-A7D9F2787A04}"/>
              </a:ext>
            </a:extLst>
          </p:cNvPr>
          <p:cNvPicPr>
            <a:picLocks noChangeAspect="1"/>
          </p:cNvPicPr>
          <p:nvPr/>
        </p:nvPicPr>
        <p:blipFill>
          <a:blip r:embed="rId3"/>
          <a:stretch>
            <a:fillRect/>
          </a:stretch>
        </p:blipFill>
        <p:spPr>
          <a:xfrm>
            <a:off x="5495637" y="1724609"/>
            <a:ext cx="3234731" cy="2426777"/>
          </a:xfrm>
          <a:prstGeom prst="rect">
            <a:avLst/>
          </a:prstGeom>
        </p:spPr>
      </p:pic>
    </p:spTree>
    <p:extLst>
      <p:ext uri="{BB962C8B-B14F-4D97-AF65-F5344CB8AC3E}">
        <p14:creationId xmlns:p14="http://schemas.microsoft.com/office/powerpoint/2010/main" val="765345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50A18-DA2A-CC96-6327-6BF6EBD7753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CE1DDFB-60E8-A8DB-66F7-74393CB25DDD}"/>
              </a:ext>
            </a:extLst>
          </p:cNvPr>
          <p:cNvSpPr txBox="1"/>
          <p:nvPr/>
        </p:nvSpPr>
        <p:spPr bwMode="auto">
          <a:xfrm>
            <a:off x="607119" y="471731"/>
            <a:ext cx="7092391" cy="584775"/>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Background </a:t>
            </a:r>
            <a:r>
              <a:rPr lang="en-US" sz="3200" dirty="0">
                <a:latin typeface="Arial" panose="020B0604020202020204" pitchFamily="34" charset="0"/>
                <a:cs typeface="Arial" panose="020B0604020202020204" pitchFamily="34" charset="0"/>
              </a:rPr>
              <a:t>and motivation</a:t>
            </a:r>
          </a:p>
        </p:txBody>
      </p:sp>
      <p:sp>
        <p:nvSpPr>
          <p:cNvPr id="6" name="TextBox 5">
            <a:extLst>
              <a:ext uri="{FF2B5EF4-FFF2-40B4-BE49-F238E27FC236}">
                <a16:creationId xmlns:a16="http://schemas.microsoft.com/office/drawing/2014/main" id="{6B06BB88-1196-D2B6-4B3F-2ABC91435A7F}"/>
              </a:ext>
            </a:extLst>
          </p:cNvPr>
          <p:cNvSpPr txBox="1"/>
          <p:nvPr/>
        </p:nvSpPr>
        <p:spPr bwMode="auto">
          <a:xfrm>
            <a:off x="607119" y="1255449"/>
            <a:ext cx="3266381" cy="3416320"/>
          </a:xfrm>
          <a:prstGeom prst="rect">
            <a:avLst/>
          </a:prstGeom>
          <a:noFill/>
          <a:ln w="19050" algn="ctr">
            <a:noFill/>
            <a:miter lim="800000"/>
            <a:headEnd/>
            <a:tailEnd/>
          </a:ln>
        </p:spPr>
        <p:txBody>
          <a:bodyPr wrap="square">
            <a:spAutoFit/>
          </a:bodyPr>
          <a:lstStyle/>
          <a:p>
            <a:pPr marL="0" indent="0">
              <a:buNone/>
            </a:pPr>
            <a:r>
              <a:rPr lang="en-US" b="1" dirty="0">
                <a:latin typeface="Arial" panose="020B0604020202020204" pitchFamily="34" charset="0"/>
                <a:cs typeface="Arial" panose="020B0604020202020204" pitchFamily="34" charset="0"/>
              </a:rPr>
              <a:t>Methods to interrogate GWAS signals</a:t>
            </a:r>
          </a:p>
          <a:p>
            <a:pPr marL="0" indent="0">
              <a:buNone/>
            </a:pPr>
            <a:endParaRPr lang="en-US" b="1"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Statistical approaches using network agnostic information:</a:t>
            </a:r>
          </a:p>
          <a:p>
            <a:pPr marL="342900" indent="-342900">
              <a:buAutoNum type="arabicPeriod"/>
            </a:pPr>
            <a:r>
              <a:rPr lang="en-US" dirty="0">
                <a:latin typeface="Arial" panose="020B0604020202020204" pitchFamily="34" charset="0"/>
                <a:cs typeface="Arial" panose="020B0604020202020204" pitchFamily="34" charset="0"/>
              </a:rPr>
              <a:t>Effect sizes, allele frequencies and P-values</a:t>
            </a:r>
          </a:p>
          <a:p>
            <a:pPr marL="342900" indent="-342900">
              <a:buAutoNum type="arabicPeriod"/>
            </a:pPr>
            <a:r>
              <a:rPr lang="en-US" dirty="0">
                <a:latin typeface="Arial" panose="020B0604020202020204" pitchFamily="34" charset="0"/>
                <a:cs typeface="Arial" panose="020B0604020202020204" pitchFamily="34" charset="0"/>
              </a:rPr>
              <a:t>Haplotypes</a:t>
            </a:r>
          </a:p>
          <a:p>
            <a:pPr marL="342900" indent="-342900">
              <a:buAutoNum type="arabicPeriod"/>
            </a:pPr>
            <a:r>
              <a:rPr lang="en-US" dirty="0">
                <a:latin typeface="Arial" panose="020B0604020202020204" pitchFamily="34" charset="0"/>
                <a:cs typeface="Arial" panose="020B0604020202020204" pitchFamily="34" charset="0"/>
              </a:rPr>
              <a:t>Multi-ancestral GWAS</a:t>
            </a:r>
          </a:p>
          <a:p>
            <a:pPr marL="342900" indent="-342900">
              <a:buAutoNum type="arabicPeriod"/>
            </a:pPr>
            <a:r>
              <a:rPr lang="en-US" dirty="0">
                <a:latin typeface="Arial" panose="020B0604020202020204" pitchFamily="34" charset="0"/>
                <a:cs typeface="Arial" panose="020B0604020202020204" pitchFamily="34" charset="0"/>
              </a:rPr>
              <a:t>Gene region</a:t>
            </a:r>
          </a:p>
          <a:p>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a:t>
            </a:r>
          </a:p>
          <a:p>
            <a:pPr marL="0" indent="0">
              <a:buNone/>
            </a:pPr>
            <a:endParaRPr lang="en-US" b="1" dirty="0">
              <a:latin typeface="Arial" panose="020B0604020202020204" pitchFamily="34" charset="0"/>
              <a:cs typeface="Arial" panose="020B0604020202020204" pitchFamily="34" charset="0"/>
            </a:endParaRPr>
          </a:p>
        </p:txBody>
      </p:sp>
      <p:pic>
        <p:nvPicPr>
          <p:cNvPr id="2050" name="Picture 2" descr="Fig. 1">
            <a:extLst>
              <a:ext uri="{FF2B5EF4-FFF2-40B4-BE49-F238E27FC236}">
                <a16:creationId xmlns:a16="http://schemas.microsoft.com/office/drawing/2014/main" id="{F85B455B-6493-4446-DA1A-C524D30C1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181" y="1047318"/>
            <a:ext cx="4330700" cy="353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981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72AF8-9F57-41DB-0EB2-D9AC5980325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FAD98B9-702F-C909-9876-7346D311C245}"/>
              </a:ext>
            </a:extLst>
          </p:cNvPr>
          <p:cNvSpPr txBox="1"/>
          <p:nvPr/>
        </p:nvSpPr>
        <p:spPr bwMode="auto">
          <a:xfrm>
            <a:off x="607119" y="471731"/>
            <a:ext cx="7092391" cy="584775"/>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Background </a:t>
            </a:r>
            <a:r>
              <a:rPr lang="en-US" sz="3200" dirty="0">
                <a:latin typeface="Arial" panose="020B0604020202020204" pitchFamily="34" charset="0"/>
                <a:cs typeface="Arial" panose="020B0604020202020204" pitchFamily="34" charset="0"/>
              </a:rPr>
              <a:t>and motivation</a:t>
            </a:r>
          </a:p>
        </p:txBody>
      </p:sp>
      <p:sp>
        <p:nvSpPr>
          <p:cNvPr id="6" name="TextBox 5">
            <a:extLst>
              <a:ext uri="{FF2B5EF4-FFF2-40B4-BE49-F238E27FC236}">
                <a16:creationId xmlns:a16="http://schemas.microsoft.com/office/drawing/2014/main" id="{1A0052E4-791C-1758-F485-180A9F89EAF5}"/>
              </a:ext>
            </a:extLst>
          </p:cNvPr>
          <p:cNvSpPr txBox="1"/>
          <p:nvPr/>
        </p:nvSpPr>
        <p:spPr bwMode="auto">
          <a:xfrm>
            <a:off x="607119" y="1255449"/>
            <a:ext cx="3266381" cy="3416320"/>
          </a:xfrm>
          <a:prstGeom prst="rect">
            <a:avLst/>
          </a:prstGeom>
          <a:noFill/>
          <a:ln w="19050" algn="ctr">
            <a:noFill/>
            <a:miter lim="800000"/>
            <a:headEnd/>
            <a:tailEnd/>
          </a:ln>
        </p:spPr>
        <p:txBody>
          <a:bodyPr wrap="square">
            <a:spAutoFit/>
          </a:bodyPr>
          <a:lstStyle/>
          <a:p>
            <a:pPr marL="0" indent="0">
              <a:buNone/>
            </a:pPr>
            <a:r>
              <a:rPr lang="en-US" b="1" dirty="0">
                <a:latin typeface="Arial" panose="020B0604020202020204" pitchFamily="34" charset="0"/>
                <a:cs typeface="Arial" panose="020B0604020202020204" pitchFamily="34" charset="0"/>
              </a:rPr>
              <a:t>Methods to interrogate GWAS signals</a:t>
            </a:r>
          </a:p>
          <a:p>
            <a:pPr marL="0" indent="0">
              <a:buNone/>
            </a:pPr>
            <a:endParaRPr lang="en-US" b="1"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Biological Pathway/Network approaches using:</a:t>
            </a:r>
          </a:p>
          <a:p>
            <a:pPr marL="342900" indent="-342900">
              <a:buAutoNum type="arabicPeriod"/>
            </a:pPr>
            <a:r>
              <a:rPr lang="en-US" dirty="0">
                <a:latin typeface="Arial" panose="020B0604020202020204" pitchFamily="34" charset="0"/>
                <a:cs typeface="Arial" panose="020B0604020202020204" pitchFamily="34" charset="0"/>
              </a:rPr>
              <a:t>All information used in the network-agnostic approaches</a:t>
            </a:r>
          </a:p>
          <a:p>
            <a:pPr marL="342900" indent="-342900">
              <a:buAutoNum type="arabicPeriod"/>
            </a:pPr>
            <a:r>
              <a:rPr lang="en-US" dirty="0">
                <a:latin typeface="Arial" panose="020B0604020202020204" pitchFamily="34" charset="0"/>
                <a:cs typeface="Arial" panose="020B0604020202020204" pitchFamily="34" charset="0"/>
              </a:rPr>
              <a:t>Multi-Omics data</a:t>
            </a:r>
            <a:endParaRPr lang="en-US" b="1" dirty="0">
              <a:latin typeface="Arial" panose="020B0604020202020204" pitchFamily="34" charset="0"/>
              <a:cs typeface="Arial" panose="020B0604020202020204" pitchFamily="34" charset="0"/>
            </a:endParaRPr>
          </a:p>
          <a:p>
            <a:pPr marL="342900" indent="-342900">
              <a:buFontTx/>
              <a:buAutoNum type="arabicPeriod"/>
            </a:pPr>
            <a:r>
              <a:rPr lang="en-US" dirty="0">
                <a:latin typeface="Arial" panose="020B0604020202020204" pitchFamily="34" charset="0"/>
                <a:cs typeface="Arial" panose="020B0604020202020204" pitchFamily="34" charset="0"/>
              </a:rPr>
              <a:t>Biological networks (protein interactions, environmental effect…)</a:t>
            </a:r>
          </a:p>
        </p:txBody>
      </p:sp>
      <p:pic>
        <p:nvPicPr>
          <p:cNvPr id="2" name="Picture 2" descr="Fig. 1">
            <a:extLst>
              <a:ext uri="{FF2B5EF4-FFF2-40B4-BE49-F238E27FC236}">
                <a16:creationId xmlns:a16="http://schemas.microsoft.com/office/drawing/2014/main" id="{6BAF142E-EC9A-7F09-203E-D3429C7DA7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4770" r="39367"/>
          <a:stretch/>
        </p:blipFill>
        <p:spPr bwMode="auto">
          <a:xfrm>
            <a:off x="3879132" y="1160802"/>
            <a:ext cx="3303004" cy="30516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up of a network&#10;&#10;Description automatically generated">
            <a:extLst>
              <a:ext uri="{FF2B5EF4-FFF2-40B4-BE49-F238E27FC236}">
                <a16:creationId xmlns:a16="http://schemas.microsoft.com/office/drawing/2014/main" id="{16898C22-3F14-F5D1-71C9-A7C21B59C3C8}"/>
              </a:ext>
            </a:extLst>
          </p:cNvPr>
          <p:cNvPicPr>
            <a:picLocks noChangeAspect="1"/>
          </p:cNvPicPr>
          <p:nvPr/>
        </p:nvPicPr>
        <p:blipFill>
          <a:blip r:embed="rId4"/>
          <a:stretch>
            <a:fillRect/>
          </a:stretch>
        </p:blipFill>
        <p:spPr>
          <a:xfrm>
            <a:off x="7182136" y="2396699"/>
            <a:ext cx="1583824" cy="1938819"/>
          </a:xfrm>
          <a:prstGeom prst="rect">
            <a:avLst/>
          </a:prstGeom>
        </p:spPr>
      </p:pic>
    </p:spTree>
    <p:extLst>
      <p:ext uri="{BB962C8B-B14F-4D97-AF65-F5344CB8AC3E}">
        <p14:creationId xmlns:p14="http://schemas.microsoft.com/office/powerpoint/2010/main" val="998738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B0137-F3F6-5A6A-37B8-8C2ED37F783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FD26A14-4C0A-E32E-7B06-6CD4FDD92780}"/>
              </a:ext>
            </a:extLst>
          </p:cNvPr>
          <p:cNvSpPr txBox="1"/>
          <p:nvPr/>
        </p:nvSpPr>
        <p:spPr bwMode="auto">
          <a:xfrm>
            <a:off x="607119" y="471731"/>
            <a:ext cx="7092391" cy="584775"/>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Background </a:t>
            </a:r>
            <a:r>
              <a:rPr lang="en-US" sz="3200" dirty="0">
                <a:latin typeface="Arial" panose="020B0604020202020204" pitchFamily="34" charset="0"/>
                <a:cs typeface="Arial" panose="020B0604020202020204" pitchFamily="34" charset="0"/>
              </a:rPr>
              <a:t>and motivation</a:t>
            </a:r>
          </a:p>
        </p:txBody>
      </p:sp>
      <p:sp>
        <p:nvSpPr>
          <p:cNvPr id="6" name="TextBox 5">
            <a:extLst>
              <a:ext uri="{FF2B5EF4-FFF2-40B4-BE49-F238E27FC236}">
                <a16:creationId xmlns:a16="http://schemas.microsoft.com/office/drawing/2014/main" id="{F0BBF204-7365-9A7E-240D-0B5FB0058BE5}"/>
              </a:ext>
            </a:extLst>
          </p:cNvPr>
          <p:cNvSpPr txBox="1"/>
          <p:nvPr/>
        </p:nvSpPr>
        <p:spPr bwMode="auto">
          <a:xfrm>
            <a:off x="607118" y="1509002"/>
            <a:ext cx="8143689" cy="646331"/>
          </a:xfrm>
          <a:prstGeom prst="rect">
            <a:avLst/>
          </a:prstGeom>
          <a:noFill/>
          <a:ln w="19050" algn="ctr">
            <a:noFill/>
            <a:miter lim="800000"/>
            <a:headEnd/>
            <a:tailEnd/>
          </a:ln>
        </p:spPr>
        <p:txBody>
          <a:bodyPr wrap="square">
            <a:spAutoFit/>
          </a:bodyPr>
          <a:lstStyle/>
          <a:p>
            <a:pPr marL="0" indent="0">
              <a:buNone/>
            </a:pPr>
            <a:r>
              <a:rPr lang="en-US" b="1" dirty="0">
                <a:latin typeface="Arial" panose="020B0604020202020204" pitchFamily="34" charset="0"/>
                <a:cs typeface="Arial" panose="020B0604020202020204" pitchFamily="34" charset="0"/>
              </a:rPr>
              <a:t>Pleiotropy</a:t>
            </a:r>
          </a:p>
          <a:p>
            <a:pPr marL="0" indent="0">
              <a:buNone/>
            </a:pPr>
            <a:r>
              <a:rPr lang="en-US" dirty="0">
                <a:latin typeface="Arial" panose="020B0604020202020204" pitchFamily="34" charset="0"/>
                <a:cs typeface="Arial" panose="020B0604020202020204" pitchFamily="34" charset="0"/>
              </a:rPr>
              <a:t>a single gene or mutation influences multiple traits that appear to be unrelated</a:t>
            </a:r>
          </a:p>
        </p:txBody>
      </p:sp>
      <p:pic>
        <p:nvPicPr>
          <p:cNvPr id="1026" name="Picture 2" descr="Pleiotropy - An Overview of Pleiotropy, and Related Disorders">
            <a:extLst>
              <a:ext uri="{FF2B5EF4-FFF2-40B4-BE49-F238E27FC236}">
                <a16:creationId xmlns:a16="http://schemas.microsoft.com/office/drawing/2014/main" id="{19A696F3-112F-9AE6-ADC8-EA05AE043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20" y="2259402"/>
            <a:ext cx="2486066" cy="1250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 shot of a game&#10;&#10;Description automatically generated">
            <a:extLst>
              <a:ext uri="{FF2B5EF4-FFF2-40B4-BE49-F238E27FC236}">
                <a16:creationId xmlns:a16="http://schemas.microsoft.com/office/drawing/2014/main" id="{55776688-ED5C-319B-A1FF-1BD08E97F8DE}"/>
              </a:ext>
            </a:extLst>
          </p:cNvPr>
          <p:cNvPicPr>
            <a:picLocks noChangeAspect="1"/>
          </p:cNvPicPr>
          <p:nvPr/>
        </p:nvPicPr>
        <p:blipFill>
          <a:blip r:embed="rId4"/>
          <a:stretch>
            <a:fillRect/>
          </a:stretch>
        </p:blipFill>
        <p:spPr>
          <a:xfrm>
            <a:off x="3534913" y="2133706"/>
            <a:ext cx="5318669" cy="2282691"/>
          </a:xfrm>
          <a:prstGeom prst="rect">
            <a:avLst/>
          </a:prstGeom>
        </p:spPr>
      </p:pic>
      <p:sp>
        <p:nvSpPr>
          <p:cNvPr id="9" name="TextBox 8">
            <a:extLst>
              <a:ext uri="{FF2B5EF4-FFF2-40B4-BE49-F238E27FC236}">
                <a16:creationId xmlns:a16="http://schemas.microsoft.com/office/drawing/2014/main" id="{7E47DEEF-A136-3037-84BB-97436D004FEC}"/>
              </a:ext>
            </a:extLst>
          </p:cNvPr>
          <p:cNvSpPr txBox="1"/>
          <p:nvPr/>
        </p:nvSpPr>
        <p:spPr bwMode="auto">
          <a:xfrm>
            <a:off x="3495810" y="4393546"/>
            <a:ext cx="5648190" cy="276999"/>
          </a:xfrm>
          <a:prstGeom prst="rect">
            <a:avLst/>
          </a:prstGeom>
          <a:noFill/>
          <a:ln w="19050" algn="ctr">
            <a:noFill/>
            <a:miter lim="800000"/>
            <a:headEnd/>
            <a:tailEnd/>
          </a:ln>
        </p:spPr>
        <p:txBody>
          <a:bodyPr wrap="square">
            <a:spAutoFit/>
          </a:bodyPr>
          <a:lstStyle/>
          <a:p>
            <a:r>
              <a:rPr lang="en-US" sz="1200" dirty="0"/>
              <a:t>PCSK9 associations reported in Common Metabolic Diseases Knowledge Portal</a:t>
            </a:r>
          </a:p>
        </p:txBody>
      </p:sp>
      <p:pic>
        <p:nvPicPr>
          <p:cNvPr id="11" name="Picture 10" descr="A diagram of a diagram of a variety of objects&#10;&#10;Description automatically generated with medium confidence">
            <a:extLst>
              <a:ext uri="{FF2B5EF4-FFF2-40B4-BE49-F238E27FC236}">
                <a16:creationId xmlns:a16="http://schemas.microsoft.com/office/drawing/2014/main" id="{2CAC68B3-E3A7-6B8D-205A-A7DAE6A4AB61}"/>
              </a:ext>
            </a:extLst>
          </p:cNvPr>
          <p:cNvPicPr>
            <a:picLocks noChangeAspect="1"/>
          </p:cNvPicPr>
          <p:nvPr/>
        </p:nvPicPr>
        <p:blipFill>
          <a:blip r:embed="rId5"/>
          <a:stretch>
            <a:fillRect/>
          </a:stretch>
        </p:blipFill>
        <p:spPr>
          <a:xfrm>
            <a:off x="621823" y="3578882"/>
            <a:ext cx="2232561" cy="1067912"/>
          </a:xfrm>
          <a:prstGeom prst="rect">
            <a:avLst/>
          </a:prstGeom>
        </p:spPr>
      </p:pic>
    </p:spTree>
    <p:extLst>
      <p:ext uri="{BB962C8B-B14F-4D97-AF65-F5344CB8AC3E}">
        <p14:creationId xmlns:p14="http://schemas.microsoft.com/office/powerpoint/2010/main" val="3582794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C556F-7B44-C2D6-8B03-B3ABD51ADB9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67A0F57-43BD-BFB0-9460-BF11E7DBE898}"/>
              </a:ext>
            </a:extLst>
          </p:cNvPr>
          <p:cNvSpPr txBox="1"/>
          <p:nvPr/>
        </p:nvSpPr>
        <p:spPr bwMode="auto">
          <a:xfrm>
            <a:off x="607119" y="471731"/>
            <a:ext cx="7092391" cy="584775"/>
          </a:xfrm>
          <a:prstGeom prst="rect">
            <a:avLst/>
          </a:prstGeom>
          <a:noFill/>
          <a:ln w="19050" algn="ctr">
            <a:noFill/>
            <a:miter lim="800000"/>
            <a:headEnd/>
            <a:tailEnd/>
          </a:ln>
        </p:spPr>
        <p:txBody>
          <a:bodyPr wrap="square">
            <a:spAutoFit/>
          </a:bodyPr>
          <a:lstStyle/>
          <a:p>
            <a:r>
              <a:rPr lang="en-US" sz="3200" dirty="0">
                <a:latin typeface="Arial" panose="020B0604020202020204" pitchFamily="34" charset="0"/>
                <a:cs typeface="Arial" panose="020B0604020202020204" pitchFamily="34" charset="0"/>
              </a:rPr>
              <a:t>Background</a:t>
            </a:r>
            <a:r>
              <a:rPr lang="en-US" sz="3200" b="1"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and </a:t>
            </a:r>
            <a:r>
              <a:rPr lang="en-US" sz="3200" b="1" dirty="0">
                <a:latin typeface="Arial" panose="020B0604020202020204" pitchFamily="34" charset="0"/>
                <a:cs typeface="Arial" panose="020B0604020202020204" pitchFamily="34" charset="0"/>
              </a:rPr>
              <a:t>motivation</a:t>
            </a:r>
          </a:p>
        </p:txBody>
      </p:sp>
      <p:sp>
        <p:nvSpPr>
          <p:cNvPr id="6" name="TextBox 5">
            <a:extLst>
              <a:ext uri="{FF2B5EF4-FFF2-40B4-BE49-F238E27FC236}">
                <a16:creationId xmlns:a16="http://schemas.microsoft.com/office/drawing/2014/main" id="{B4981054-2FC7-22BA-50B7-522BECE9A250}"/>
              </a:ext>
            </a:extLst>
          </p:cNvPr>
          <p:cNvSpPr txBox="1"/>
          <p:nvPr/>
        </p:nvSpPr>
        <p:spPr bwMode="auto">
          <a:xfrm>
            <a:off x="607118" y="1509002"/>
            <a:ext cx="8143689" cy="2862322"/>
          </a:xfrm>
          <a:prstGeom prst="rect">
            <a:avLst/>
          </a:prstGeom>
          <a:noFill/>
          <a:ln w="19050" algn="ctr">
            <a:noFill/>
            <a:miter lim="800000"/>
            <a:headEnd/>
            <a:tailEnd/>
          </a:ln>
        </p:spPr>
        <p:txBody>
          <a:bodyPr wrap="square">
            <a:spAutoFit/>
          </a:bodyPr>
          <a:lstStyle/>
          <a:p>
            <a:pPr marL="0" indent="0">
              <a:buNone/>
            </a:pPr>
            <a:r>
              <a:rPr lang="en-US" dirty="0">
                <a:latin typeface="Arial" panose="020B0604020202020204" pitchFamily="34" charset="0"/>
                <a:cs typeface="Arial" panose="020B0604020202020204" pitchFamily="34" charset="0"/>
              </a:rPr>
              <a:t>GWAS typically identifies variants with small effects that often exhibit pleiotropy.</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Using a more comprehensive biological to analyze GWAS associations can reveal novel insights.</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Attributing SNPs appropriately to genes has been challenging.</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Investigating pleiotropy is crucial for uncovering core biological principles and for drug repurposing efforts.</a:t>
            </a:r>
          </a:p>
        </p:txBody>
      </p:sp>
    </p:spTree>
    <p:extLst>
      <p:ext uri="{BB962C8B-B14F-4D97-AF65-F5344CB8AC3E}">
        <p14:creationId xmlns:p14="http://schemas.microsoft.com/office/powerpoint/2010/main" val="1928967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C7A7C-62D2-AC60-49A0-9528C6A1CFF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61D896D-836E-B7FC-98F0-48054B6A44B2}"/>
              </a:ext>
            </a:extLst>
          </p:cNvPr>
          <p:cNvSpPr txBox="1"/>
          <p:nvPr/>
        </p:nvSpPr>
        <p:spPr bwMode="auto">
          <a:xfrm>
            <a:off x="607120" y="1494532"/>
            <a:ext cx="3585502"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Schematics of the Study</a:t>
            </a:r>
          </a:p>
        </p:txBody>
      </p:sp>
      <p:pic>
        <p:nvPicPr>
          <p:cNvPr id="5" name="Picture 4" descr="A diagram of a network&#10;&#10;Description automatically generated">
            <a:extLst>
              <a:ext uri="{FF2B5EF4-FFF2-40B4-BE49-F238E27FC236}">
                <a16:creationId xmlns:a16="http://schemas.microsoft.com/office/drawing/2014/main" id="{5EEB153E-CF58-B95D-A431-9F5BDE2F9713}"/>
              </a:ext>
            </a:extLst>
          </p:cNvPr>
          <p:cNvPicPr>
            <a:picLocks noChangeAspect="1"/>
          </p:cNvPicPr>
          <p:nvPr/>
        </p:nvPicPr>
        <p:blipFill>
          <a:blip r:embed="rId3"/>
          <a:stretch>
            <a:fillRect/>
          </a:stretch>
        </p:blipFill>
        <p:spPr>
          <a:xfrm>
            <a:off x="4951380" y="155010"/>
            <a:ext cx="3030829" cy="4474441"/>
          </a:xfrm>
          <a:prstGeom prst="rect">
            <a:avLst/>
          </a:prstGeom>
        </p:spPr>
      </p:pic>
    </p:spTree>
    <p:extLst>
      <p:ext uri="{BB962C8B-B14F-4D97-AF65-F5344CB8AC3E}">
        <p14:creationId xmlns:p14="http://schemas.microsoft.com/office/powerpoint/2010/main" val="295988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904583" cy="584775"/>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Component of the Knowledge Graph</a:t>
            </a:r>
          </a:p>
        </p:txBody>
      </p:sp>
      <p:pic>
        <p:nvPicPr>
          <p:cNvPr id="5" name="Picture 4" descr="A diagram of a network&#10;&#10;Description automatically generated">
            <a:extLst>
              <a:ext uri="{FF2B5EF4-FFF2-40B4-BE49-F238E27FC236}">
                <a16:creationId xmlns:a16="http://schemas.microsoft.com/office/drawing/2014/main" id="{C307A0A6-ED97-E1EE-0147-9AF93CA5E24E}"/>
              </a:ext>
            </a:extLst>
          </p:cNvPr>
          <p:cNvPicPr>
            <a:picLocks noChangeAspect="1"/>
          </p:cNvPicPr>
          <p:nvPr/>
        </p:nvPicPr>
        <p:blipFill>
          <a:blip r:embed="rId3"/>
          <a:srcRect b="64766"/>
          <a:stretch/>
        </p:blipFill>
        <p:spPr>
          <a:xfrm>
            <a:off x="607119" y="1672511"/>
            <a:ext cx="4425808" cy="2302124"/>
          </a:xfrm>
          <a:prstGeom prst="rect">
            <a:avLst/>
          </a:prstGeom>
        </p:spPr>
      </p:pic>
    </p:spTree>
    <p:extLst>
      <p:ext uri="{BB962C8B-B14F-4D97-AF65-F5344CB8AC3E}">
        <p14:creationId xmlns:p14="http://schemas.microsoft.com/office/powerpoint/2010/main" val="2924043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092391"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Edge and Node Counts of the Combined Interactome</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607119" y="3912989"/>
            <a:ext cx="8182040" cy="646331"/>
          </a:xfrm>
          <a:prstGeom prst="rect">
            <a:avLst/>
          </a:prstGeom>
          <a:noFill/>
          <a:ln w="19050" algn="ctr">
            <a:noFill/>
            <a:miter lim="800000"/>
            <a:headEnd/>
            <a:tailEnd/>
          </a:ln>
        </p:spPr>
        <p:txBody>
          <a:bodyPr wrap="square">
            <a:spAutoFit/>
          </a:bodyPr>
          <a:lstStyle/>
          <a:p>
            <a:pPr marL="0" indent="0">
              <a:buNone/>
            </a:pPr>
            <a:r>
              <a:rPr lang="en-US" b="1" dirty="0">
                <a:latin typeface="Arial" panose="020B0604020202020204" pitchFamily="34" charset="0"/>
                <a:cs typeface="Arial" panose="020B0604020202020204" pitchFamily="34" charset="0"/>
              </a:rPr>
              <a:t>Description</a:t>
            </a:r>
            <a:r>
              <a:rPr lang="en-US" dirty="0">
                <a:latin typeface="Arial" panose="020B0604020202020204" pitchFamily="34" charset="0"/>
                <a:cs typeface="Arial" panose="020B0604020202020204" pitchFamily="34" charset="0"/>
              </a:rPr>
              <a:t>: This panel compares the number of edges (left) and nodes (right) in different components of the combined interactome.</a:t>
            </a:r>
          </a:p>
        </p:txBody>
      </p:sp>
      <p:pic>
        <p:nvPicPr>
          <p:cNvPr id="2" name="Picture 1" descr="A graph of numbers and a number of numbers&#10;&#10;Description automatically generated with medium confidence">
            <a:extLst>
              <a:ext uri="{FF2B5EF4-FFF2-40B4-BE49-F238E27FC236}">
                <a16:creationId xmlns:a16="http://schemas.microsoft.com/office/drawing/2014/main" id="{34A32D1D-A65C-2B46-0494-F58F1D0C678B}"/>
              </a:ext>
            </a:extLst>
          </p:cNvPr>
          <p:cNvPicPr>
            <a:picLocks noChangeAspect="1"/>
          </p:cNvPicPr>
          <p:nvPr/>
        </p:nvPicPr>
        <p:blipFill>
          <a:blip r:embed="rId3"/>
          <a:stretch>
            <a:fillRect/>
          </a:stretch>
        </p:blipFill>
        <p:spPr>
          <a:xfrm>
            <a:off x="585248" y="1590969"/>
            <a:ext cx="7772400" cy="2191510"/>
          </a:xfrm>
          <a:prstGeom prst="rect">
            <a:avLst/>
          </a:prstGeom>
        </p:spPr>
      </p:pic>
    </p:spTree>
    <p:extLst>
      <p:ext uri="{BB962C8B-B14F-4D97-AF65-F5344CB8AC3E}">
        <p14:creationId xmlns:p14="http://schemas.microsoft.com/office/powerpoint/2010/main" val="3634269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UCSF Classic">
  <a:themeElements>
    <a:clrScheme name="USCF Template">
      <a:dk1>
        <a:srgbClr val="052049"/>
      </a:dk1>
      <a:lt1>
        <a:srgbClr val="FFFFFF"/>
      </a:lt1>
      <a:dk2>
        <a:srgbClr val="052049"/>
      </a:dk2>
      <a:lt2>
        <a:srgbClr val="FFFFFF"/>
      </a:lt2>
      <a:accent1>
        <a:srgbClr val="178CCB"/>
      </a:accent1>
      <a:accent2>
        <a:srgbClr val="16A0AC"/>
      </a:accent2>
      <a:accent3>
        <a:srgbClr val="32A03E"/>
      </a:accent3>
      <a:accent4>
        <a:srgbClr val="6E61D7"/>
      </a:accent4>
      <a:accent5>
        <a:srgbClr val="A238BA"/>
      </a:accent5>
      <a:accent6>
        <a:srgbClr val="C32882"/>
      </a:accent6>
      <a:hlink>
        <a:srgbClr val="178CCB"/>
      </a:hlink>
      <a:folHlink>
        <a:srgbClr val="5F5F5F"/>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noAutofit/>
      </a:bodyPr>
      <a:lstStyle>
        <a:defPPr marL="342900" indent="-342900">
          <a:buClr>
            <a:schemeClr val="accent1"/>
          </a:buClr>
          <a:buSzPct val="80000"/>
          <a:buFont typeface="Wingdings" charset="2"/>
          <a:buChar char="§"/>
          <a:defRPr sz="2000" dirty="0" smtClean="0">
            <a:solidFill>
              <a:schemeClr val="tx1"/>
            </a:solidFill>
          </a:defRPr>
        </a:defPPr>
      </a:lstStyle>
    </a:txDef>
  </a:objectDefaults>
  <a:extraClrSchemeLst/>
  <a:extLst>
    <a:ext uri="{05A4C25C-085E-4340-85A3-A5531E510DB2}">
      <thm15:themeFamily xmlns:thm15="http://schemas.microsoft.com/office/thememl/2012/main" name="e3_UCSF-16x9-FontA_test2" id="{24DA3907-1B0C-0B4F-8531-D21433304D1E}" vid="{D9C2AF2E-EB53-994D-B007-E3AEEE4B0E8B}"/>
    </a:ext>
  </a:extLst>
</a:theme>
</file>

<file path=ppt/theme/theme2.xml><?xml version="1.0" encoding="utf-8"?>
<a:theme xmlns:a="http://schemas.openxmlformats.org/drawingml/2006/main" name="UCSF Contemporary Pattern 1">
  <a:themeElements>
    <a:clrScheme name="USCF Template">
      <a:dk1>
        <a:srgbClr val="052049"/>
      </a:dk1>
      <a:lt1>
        <a:srgbClr val="FFFFFF"/>
      </a:lt1>
      <a:dk2>
        <a:srgbClr val="052049"/>
      </a:dk2>
      <a:lt2>
        <a:srgbClr val="FFFFFF"/>
      </a:lt2>
      <a:accent1>
        <a:srgbClr val="178CCB"/>
      </a:accent1>
      <a:accent2>
        <a:srgbClr val="16A0AC"/>
      </a:accent2>
      <a:accent3>
        <a:srgbClr val="32A03E"/>
      </a:accent3>
      <a:accent4>
        <a:srgbClr val="6E61D7"/>
      </a:accent4>
      <a:accent5>
        <a:srgbClr val="A238BA"/>
      </a:accent5>
      <a:accent6>
        <a:srgbClr val="C32882"/>
      </a:accent6>
      <a:hlink>
        <a:srgbClr val="178CCB"/>
      </a:hlink>
      <a:folHlink>
        <a:srgbClr val="5F5F5F"/>
      </a:folHlink>
    </a:clrScheme>
    <a:fontScheme name="UCSF">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e3_UCSF-16x9-FontA_test2" id="{24DA3907-1B0C-0B4F-8531-D21433304D1E}" vid="{5AF78529-A89B-1E41-BE10-0E2BEF66F84E}"/>
    </a:ext>
  </a:extLst>
</a:theme>
</file>

<file path=ppt/theme/theme3.xml><?xml version="1.0" encoding="utf-8"?>
<a:theme xmlns:a="http://schemas.openxmlformats.org/drawingml/2006/main" name="Office Theme">
  <a:themeElements>
    <a:clrScheme name="Coalesse Palette">
      <a:dk1>
        <a:sysClr val="windowText" lastClr="000000"/>
      </a:dk1>
      <a:lt1>
        <a:sysClr val="window" lastClr="FFFFFF"/>
      </a:lt1>
      <a:dk2>
        <a:srgbClr val="342B2A"/>
      </a:dk2>
      <a:lt2>
        <a:srgbClr val="DAD6CB"/>
      </a:lt2>
      <a:accent1>
        <a:srgbClr val="E55302"/>
      </a:accent1>
      <a:accent2>
        <a:srgbClr val="5F3032"/>
      </a:accent2>
      <a:accent3>
        <a:srgbClr val="005774"/>
      </a:accent3>
      <a:accent4>
        <a:srgbClr val="9BA03C"/>
      </a:accent4>
      <a:accent5>
        <a:srgbClr val="34AA71"/>
      </a:accent5>
      <a:accent6>
        <a:srgbClr val="F3BD48"/>
      </a:accent6>
      <a:hlink>
        <a:srgbClr val="34AA71"/>
      </a:hlink>
      <a:folHlink>
        <a:srgbClr val="8C8C8C"/>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Coalesse Palette">
      <a:dk1>
        <a:sysClr val="windowText" lastClr="000000"/>
      </a:dk1>
      <a:lt1>
        <a:sysClr val="window" lastClr="FFFFFF"/>
      </a:lt1>
      <a:dk2>
        <a:srgbClr val="342B2A"/>
      </a:dk2>
      <a:lt2>
        <a:srgbClr val="DAD6CB"/>
      </a:lt2>
      <a:accent1>
        <a:srgbClr val="E55302"/>
      </a:accent1>
      <a:accent2>
        <a:srgbClr val="5F3032"/>
      </a:accent2>
      <a:accent3>
        <a:srgbClr val="005774"/>
      </a:accent3>
      <a:accent4>
        <a:srgbClr val="9BA03C"/>
      </a:accent4>
      <a:accent5>
        <a:srgbClr val="34AA71"/>
      </a:accent5>
      <a:accent6>
        <a:srgbClr val="F3BD48"/>
      </a:accent6>
      <a:hlink>
        <a:srgbClr val="34AA71"/>
      </a:hlink>
      <a:folHlink>
        <a:srgbClr val="8C8C8C"/>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9BFD5D484ED57438231C5F4848B6EC7" ma:contentTypeVersion="0" ma:contentTypeDescription="Create a new document." ma:contentTypeScope="" ma:versionID="48808eaeca51724a2208bf8797897858">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F8A51949-CE2D-4D1D-81B7-CD96A1311979}">
  <ds:schemaRefs>
    <ds:schemaRef ds:uri="http://schemas.microsoft.com/sharepoint/v3/contenttype/forms"/>
  </ds:schemaRefs>
</ds:datastoreItem>
</file>

<file path=customXml/itemProps2.xml><?xml version="1.0" encoding="utf-8"?>
<ds:datastoreItem xmlns:ds="http://schemas.openxmlformats.org/officeDocument/2006/customXml" ds:itemID="{DB48DB2A-A2BB-49B9-B517-04CB45F2482A}">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customXml/itemProps3.xml><?xml version="1.0" encoding="utf-8"?>
<ds:datastoreItem xmlns:ds="http://schemas.openxmlformats.org/officeDocument/2006/customXml" ds:itemID="{E5686649-89C0-47C3-BB59-3DECE68F34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e3_UCSF-16x9-FontA_Draft4 (1)</Template>
  <TotalTime>14011</TotalTime>
  <Words>1939</Words>
  <Application>Microsoft Macintosh PowerPoint</Application>
  <PresentationFormat>On-screen Show (16:9)</PresentationFormat>
  <Paragraphs>146</Paragraphs>
  <Slides>24</Slides>
  <Notes>23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.AppleSystemUIFont</vt:lpstr>
      <vt:lpstr>Google Sans</vt:lpstr>
      <vt:lpstr>Harding</vt:lpstr>
      <vt:lpstr>Arial</vt:lpstr>
      <vt:lpstr>Garamond</vt:lpstr>
      <vt:lpstr>Wingdings</vt:lpstr>
      <vt:lpstr>UCSF Classic</vt:lpstr>
      <vt:lpstr>UCSF Contemporary Pattern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your template!</dc:title>
  <dc:subject>Presentation Template</dc:subject>
  <dc:creator>Microsoft Office User</dc:creator>
  <dc:description>Derek MacDavid | derek@bigpicdesign.com</dc:description>
  <cp:lastModifiedBy>Gu, Wanjun</cp:lastModifiedBy>
  <cp:revision>167</cp:revision>
  <dcterms:created xsi:type="dcterms:W3CDTF">2017-04-18T17:07:44Z</dcterms:created>
  <dcterms:modified xsi:type="dcterms:W3CDTF">2024-10-01T16:51:38Z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0x01010009BFD5D484ED57438231C5F4848B6EC7</vt:lpwstr>
  </property>
</Properties>
</file>